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9"/>
  </p:notesMasterIdLst>
  <p:sldIdLst>
    <p:sldId id="256" r:id="rId2"/>
    <p:sldId id="290" r:id="rId3"/>
    <p:sldId id="257" r:id="rId4"/>
    <p:sldId id="258" r:id="rId5"/>
    <p:sldId id="259" r:id="rId6"/>
    <p:sldId id="260" r:id="rId7"/>
    <p:sldId id="261" r:id="rId8"/>
    <p:sldId id="262" r:id="rId9"/>
    <p:sldId id="276" r:id="rId10"/>
    <p:sldId id="263" r:id="rId11"/>
    <p:sldId id="264" r:id="rId12"/>
    <p:sldId id="275" r:id="rId13"/>
    <p:sldId id="266" r:id="rId14"/>
    <p:sldId id="269" r:id="rId15"/>
    <p:sldId id="267" r:id="rId16"/>
    <p:sldId id="268" r:id="rId17"/>
    <p:sldId id="277" r:id="rId18"/>
    <p:sldId id="278" r:id="rId19"/>
    <p:sldId id="288" r:id="rId20"/>
    <p:sldId id="279" r:id="rId21"/>
    <p:sldId id="281" r:id="rId22"/>
    <p:sldId id="284" r:id="rId23"/>
    <p:sldId id="282" r:id="rId24"/>
    <p:sldId id="283" r:id="rId25"/>
    <p:sldId id="280" r:id="rId26"/>
    <p:sldId id="291" r:id="rId27"/>
    <p:sldId id="298" r:id="rId28"/>
    <p:sldId id="292" r:id="rId29"/>
    <p:sldId id="300" r:id="rId30"/>
    <p:sldId id="301" r:id="rId31"/>
    <p:sldId id="293" r:id="rId32"/>
    <p:sldId id="302" r:id="rId33"/>
    <p:sldId id="303" r:id="rId34"/>
    <p:sldId id="270" r:id="rId35"/>
    <p:sldId id="271" r:id="rId36"/>
    <p:sldId id="272" r:id="rId37"/>
    <p:sldId id="289" r:id="rId38"/>
    <p:sldId id="320" r:id="rId39"/>
    <p:sldId id="299" r:id="rId40"/>
    <p:sldId id="304" r:id="rId41"/>
    <p:sldId id="305" r:id="rId42"/>
    <p:sldId id="306" r:id="rId43"/>
    <p:sldId id="307" r:id="rId44"/>
    <p:sldId id="331" r:id="rId45"/>
    <p:sldId id="332" r:id="rId46"/>
    <p:sldId id="310" r:id="rId47"/>
    <p:sldId id="321" r:id="rId48"/>
    <p:sldId id="308" r:id="rId49"/>
    <p:sldId id="323" r:id="rId50"/>
    <p:sldId id="322" r:id="rId51"/>
    <p:sldId id="325" r:id="rId52"/>
    <p:sldId id="335" r:id="rId53"/>
    <p:sldId id="326" r:id="rId54"/>
    <p:sldId id="327" r:id="rId55"/>
    <p:sldId id="328" r:id="rId56"/>
    <p:sldId id="329" r:id="rId57"/>
    <p:sldId id="311" r:id="rId58"/>
    <p:sldId id="313" r:id="rId59"/>
    <p:sldId id="312" r:id="rId60"/>
    <p:sldId id="314" r:id="rId61"/>
    <p:sldId id="319" r:id="rId62"/>
    <p:sldId id="333" r:id="rId63"/>
    <p:sldId id="336" r:id="rId64"/>
    <p:sldId id="334" r:id="rId65"/>
    <p:sldId id="330" r:id="rId66"/>
    <p:sldId id="318" r:id="rId67"/>
    <p:sldId id="309" r:id="rId6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7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6600FF"/>
    <a:srgbClr val="B8CBD9"/>
    <a:srgbClr val="AE79C1"/>
    <a:srgbClr val="FE8113"/>
    <a:srgbClr val="4CB049"/>
    <a:srgbClr val="209FDF"/>
    <a:srgbClr val="4DAF4A"/>
    <a:srgbClr val="1E9DDC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4" autoAdjust="0"/>
    <p:restoredTop sz="96240" autoAdjust="0"/>
  </p:normalViewPr>
  <p:slideViewPr>
    <p:cSldViewPr snapToGrid="0">
      <p:cViewPr varScale="1">
        <p:scale>
          <a:sx n="104" d="100"/>
          <a:sy n="104" d="100"/>
        </p:scale>
        <p:origin x="864" y="102"/>
      </p:cViewPr>
      <p:guideLst>
        <p:guide pos="397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83C35-B487-4EBC-B77D-6539074F6F9A}" type="datetimeFigureOut">
              <a:rPr lang="it-IT" smtClean="0"/>
              <a:t>01/06/2024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76E73-2C66-493E-B3F9-FAB370B900CB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2973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76E73-2C66-493E-B3F9-FAB370B900CB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9020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76E73-2C66-493E-B3F9-FAB370B900CB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5962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76E73-2C66-493E-B3F9-FAB370B900CB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95027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76E73-2C66-493E-B3F9-FAB370B900CB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1287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76E73-2C66-493E-B3F9-FAB370B900CB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8581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76E73-2C66-493E-B3F9-FAB370B900CB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3428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33499492-6282-4D70-8D04-64894B80C2D7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Pisa - Computer Architecture: KMeans parallel Implementation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074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62833-7798-486F-8BA3-9C34D68C5670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Pisa - Computer Architecture: KMeans parallel Implementation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88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A7F5-A52B-4597-B37D-00C07EEB8B59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Pisa - Computer Architecture: KMeans parallel Implementation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8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7BF73DF-E66F-45EE-9396-822C3CAEB857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Pisa - Computer Architecture: KMeans parallel Implementation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7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DE3E-CDDC-4A74-9969-D3B5DD0E60D0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Pisa - Computer Architecture: KMeans parallel Implementation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06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BF27344-3B44-4061-8233-A7EEF5938EF1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Pisa - Computer Architecture: KMeans parallel Implementation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8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A319A54-6CA7-417F-9EC5-7B9BDF2A099D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Pisa - Computer Architecture: KMeans parallel Implementation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60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BE933-15AC-4565-ADF0-62FFB69D267B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Pisa - Computer Architecture: KMeans parallel Implementation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3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2232-6BF7-4A95-9CAC-AB9FFA17B7C4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Pisa - Computer Architecture: KMeans parallel Implementation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881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47116969-A1B7-4E29-B625-A7A7FD4E803C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Pisa - Computer Architecture: KMeans parallel Implementation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39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3C328DB1-5E4F-49D1-B429-5980B01DAE73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Pisa - Computer Architecture: KMeans parallel Implementation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4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4B786-B676-4ECF-9A79-5F5FDC79CDDD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University of Pisa - Computer Architecture: KMeans parallel Implementation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2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da-compiler-driver-nvcc/index.html#gpu-feature-list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14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7EA4D65-2A41-2101-DA93-20D8674BF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98"/>
          <a:stretch/>
        </p:blipFill>
        <p:spPr>
          <a:xfrm>
            <a:off x="3323303" y="-3083085"/>
            <a:ext cx="8854444" cy="9941085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45987BCE-FE9C-A57D-1E91-119C80DD34ED}"/>
              </a:ext>
            </a:extLst>
          </p:cNvPr>
          <p:cNvSpPr/>
          <p:nvPr/>
        </p:nvSpPr>
        <p:spPr>
          <a:xfrm>
            <a:off x="347519" y="131056"/>
            <a:ext cx="5424016" cy="282277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4887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BC6270-6CC2-7291-88AB-546D0E03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make it work in parallel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3D78FBD-15D9-DC79-CD39-98F8912C8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5709" y="6356350"/>
            <a:ext cx="11106701" cy="365125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7B42ECC-311C-76F7-4A2D-EF201F104C35}"/>
              </a:ext>
            </a:extLst>
          </p:cNvPr>
          <p:cNvSpPr txBox="1"/>
          <p:nvPr/>
        </p:nvSpPr>
        <p:spPr>
          <a:xfrm>
            <a:off x="1115568" y="5674999"/>
            <a:ext cx="10821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exploit thread parallelism to work independently on different chunks of equal size of the dataset and then merge the results to update the centroids as in the sequential version.</a:t>
            </a:r>
            <a:endParaRPr lang="it-IT" dirty="0"/>
          </a:p>
        </p:txBody>
      </p:sp>
      <p:pic>
        <p:nvPicPr>
          <p:cNvPr id="5" name="Immagine 4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479FC95D-0B5E-1F6C-230E-CC1F32D362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43898" r="35636" b="38463"/>
          <a:stretch/>
        </p:blipFill>
        <p:spPr>
          <a:xfrm>
            <a:off x="535709" y="2811858"/>
            <a:ext cx="10603954" cy="2366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972D91B-9A1D-5B5D-2632-F1E6F15C8C28}"/>
                  </a:ext>
                </a:extLst>
              </p:cNvPr>
              <p:cNvSpPr txBox="1"/>
              <p:nvPr/>
            </p:nvSpPr>
            <p:spPr>
              <a:xfrm>
                <a:off x="9566234" y="4549102"/>
                <a:ext cx="2396911" cy="1219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</m:t>
                      </m:r>
                      <m:d>
                        <m:dPr>
                          <m:ctrlPr>
                            <a:rPr lang="it-IT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it-IT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sz="1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it-IT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t-IT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𝐷𝐼𝑀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t-IT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it-IT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972D91B-9A1D-5B5D-2632-F1E6F15C8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234" y="4549102"/>
                <a:ext cx="2396911" cy="12199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898BAC1-C638-F13F-C566-9E1D724CE756}"/>
                  </a:ext>
                </a:extLst>
              </p:cNvPr>
              <p:cNvSpPr txBox="1"/>
              <p:nvPr/>
            </p:nvSpPr>
            <p:spPr>
              <a:xfrm>
                <a:off x="7162145" y="4993730"/>
                <a:ext cx="2615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it-IT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𝐷𝐼𝑀</m:t>
                          </m:r>
                        </m:sup>
                      </m:sSup>
                      <m:r>
                        <a:rPr lang="it-IT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it-IT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it-IT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𝐷𝐼𝑀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898BAC1-C638-F13F-C566-9E1D724CE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145" y="4993730"/>
                <a:ext cx="2615381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Immagine che contiene Carattere, Elementi grafici, design&#10;&#10;Descrizione generata automaticamente">
            <a:extLst>
              <a:ext uri="{FF2B5EF4-FFF2-40B4-BE49-F238E27FC236}">
                <a16:creationId xmlns:a16="http://schemas.microsoft.com/office/drawing/2014/main" id="{D1C9D1E8-BFB9-6C73-2ADE-A8B05AAE3A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26" b="41935"/>
          <a:stretch/>
        </p:blipFill>
        <p:spPr>
          <a:xfrm>
            <a:off x="4384464" y="2143951"/>
            <a:ext cx="2906444" cy="48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06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AFB9FD-4205-97AB-81C8-DC5A7B9D7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it-IT" sz="2800" dirty="0"/>
              <a:t>Architecture </a:t>
            </a:r>
            <a:r>
              <a:rPr lang="it-IT" sz="2800" dirty="0" err="1"/>
              <a:t>used</a:t>
            </a:r>
            <a:endParaRPr lang="it-IT" sz="2800" dirty="0"/>
          </a:p>
        </p:txBody>
      </p:sp>
      <p:sp>
        <p:nvSpPr>
          <p:cNvPr id="52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10CC36-AA4E-CC16-DE8D-EDED4DA61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1600" dirty="0"/>
              <a:t>CPU: Intel® Core™ i7-8700 Processor</a:t>
            </a:r>
          </a:p>
          <a:p>
            <a:pPr lvl="1">
              <a:lnSpc>
                <a:spcPct val="100000"/>
              </a:lnSpc>
            </a:pPr>
            <a:r>
              <a:rPr lang="it-IT" sz="1600" dirty="0"/>
              <a:t>6 Cores, 12 </a:t>
            </a:r>
            <a:r>
              <a:rPr lang="it-IT" sz="1600" dirty="0" err="1"/>
              <a:t>Threads</a:t>
            </a:r>
            <a:endParaRPr lang="it-IT" sz="1600" dirty="0"/>
          </a:p>
          <a:p>
            <a:pPr lvl="1">
              <a:lnSpc>
                <a:spcPct val="100000"/>
              </a:lnSpc>
            </a:pPr>
            <a:r>
              <a:rPr lang="it-IT" sz="1600" dirty="0"/>
              <a:t>Clock: Up to 3.20 Ghz</a:t>
            </a:r>
          </a:p>
          <a:p>
            <a:pPr lvl="1">
              <a:lnSpc>
                <a:spcPct val="100000"/>
              </a:lnSpc>
            </a:pPr>
            <a:r>
              <a:rPr lang="it-IT" sz="1600" dirty="0"/>
              <a:t>Max Turbo Frequency: 4.60 GHz</a:t>
            </a:r>
          </a:p>
          <a:p>
            <a:pPr lvl="1">
              <a:lnSpc>
                <a:spcPct val="100000"/>
              </a:lnSpc>
            </a:pPr>
            <a:r>
              <a:rPr lang="it-IT" sz="1600" dirty="0"/>
              <a:t>Cache: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it-IT" sz="1600" dirty="0"/>
              <a:t>Level 1: 384 KB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it-IT" sz="1600" dirty="0"/>
              <a:t>Level 2: 1.5 MB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it-IT" sz="1600" dirty="0"/>
              <a:t>Level 3: 12 MB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1600" dirty="0"/>
              <a:t>RAM: 16 GB DDR4 2133 MHz</a:t>
            </a:r>
          </a:p>
          <a:p>
            <a:pPr lvl="1">
              <a:lnSpc>
                <a:spcPct val="100000"/>
              </a:lnSpc>
            </a:pPr>
            <a:endParaRPr lang="it-IT" sz="1600" dirty="0"/>
          </a:p>
        </p:txBody>
      </p:sp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1324F3A2-B8FD-75C4-D8F8-EC420DEC35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7" b="-1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D7075808-F002-AAC3-EDAF-E5DFD744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575" y="6356350"/>
            <a:ext cx="11372088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latin typeface="+mn-lt"/>
                <a:ea typeface="+mn-ea"/>
                <a:cs typeface="+mn-cs"/>
              </a:rPr>
              <a:t>University of Pisa - Computer Architecture: </a:t>
            </a:r>
            <a:r>
              <a:rPr lang="en-US" sz="900" kern="1200" dirty="0" err="1">
                <a:latin typeface="+mn-lt"/>
                <a:ea typeface="+mn-ea"/>
                <a:cs typeface="+mn-cs"/>
              </a:rPr>
              <a:t>KMeans</a:t>
            </a:r>
            <a:r>
              <a:rPr lang="en-US" sz="900" kern="1200" dirty="0">
                <a:latin typeface="+mn-lt"/>
                <a:ea typeface="+mn-ea"/>
                <a:cs typeface="+mn-cs"/>
              </a:rPr>
              <a:t> parallel Implementation by Carlo Pio Pace and Davide Vigna</a:t>
            </a:r>
          </a:p>
        </p:txBody>
      </p:sp>
    </p:spTree>
    <p:extLst>
      <p:ext uri="{BB962C8B-B14F-4D97-AF65-F5344CB8AC3E}">
        <p14:creationId xmlns:p14="http://schemas.microsoft.com/office/powerpoint/2010/main" val="1383601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AFB9FD-4205-97AB-81C8-DC5A7B9D7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it-IT" sz="2800" dirty="0"/>
              <a:t>Architecture </a:t>
            </a:r>
            <a:r>
              <a:rPr lang="it-IT" sz="2800" dirty="0" err="1"/>
              <a:t>used</a:t>
            </a:r>
            <a:endParaRPr lang="it-IT" sz="2800" dirty="0"/>
          </a:p>
        </p:txBody>
      </p:sp>
      <p:sp>
        <p:nvSpPr>
          <p:cNvPr id="52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10CC36-AA4E-CC16-DE8D-EDED4DA61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1600" dirty="0"/>
              <a:t>CPU: Intel® Core™ i7-8700 Processor</a:t>
            </a:r>
          </a:p>
          <a:p>
            <a:pPr lvl="1">
              <a:lnSpc>
                <a:spcPct val="100000"/>
              </a:lnSpc>
            </a:pPr>
            <a:r>
              <a:rPr lang="it-IT" sz="1600" dirty="0"/>
              <a:t>6 Cores, 12 </a:t>
            </a:r>
            <a:r>
              <a:rPr lang="it-IT" sz="1600" dirty="0" err="1"/>
              <a:t>Threads</a:t>
            </a:r>
            <a:endParaRPr lang="it-IT" sz="1600" dirty="0"/>
          </a:p>
          <a:p>
            <a:pPr lvl="1">
              <a:lnSpc>
                <a:spcPct val="100000"/>
              </a:lnSpc>
            </a:pPr>
            <a:r>
              <a:rPr lang="it-IT" sz="1600" dirty="0"/>
              <a:t>Clock: Up to 3.20 Ghz</a:t>
            </a:r>
          </a:p>
          <a:p>
            <a:pPr lvl="1">
              <a:lnSpc>
                <a:spcPct val="100000"/>
              </a:lnSpc>
            </a:pPr>
            <a:r>
              <a:rPr lang="it-IT" sz="1600" dirty="0"/>
              <a:t>Max Turbo Frequency: 4.60 GHz</a:t>
            </a:r>
          </a:p>
          <a:p>
            <a:pPr lvl="1">
              <a:lnSpc>
                <a:spcPct val="100000"/>
              </a:lnSpc>
            </a:pPr>
            <a:r>
              <a:rPr lang="it-IT" sz="1600" dirty="0"/>
              <a:t>Cache: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it-IT" sz="1600" dirty="0"/>
              <a:t>Level 1: 384 KB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it-IT" sz="1600" dirty="0"/>
              <a:t>Level 2: 1.5 MB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it-IT" sz="1600" dirty="0"/>
              <a:t>Level 3: 12 MB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1600" dirty="0"/>
              <a:t>RAM: 16 GB DDR4 2133 MHz</a:t>
            </a:r>
          </a:p>
          <a:p>
            <a:pPr lvl="1">
              <a:lnSpc>
                <a:spcPct val="100000"/>
              </a:lnSpc>
            </a:pPr>
            <a:endParaRPr lang="it-IT" sz="1600" dirty="0"/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D7075808-F002-AAC3-EDAF-E5DFD744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575" y="6356350"/>
            <a:ext cx="11372088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latin typeface="+mn-lt"/>
                <a:ea typeface="+mn-ea"/>
                <a:cs typeface="+mn-cs"/>
              </a:rPr>
              <a:t>University of Pisa - Computer Architecture: </a:t>
            </a:r>
            <a:r>
              <a:rPr lang="en-US" sz="900" kern="1200" dirty="0" err="1">
                <a:latin typeface="+mn-lt"/>
                <a:ea typeface="+mn-ea"/>
                <a:cs typeface="+mn-cs"/>
              </a:rPr>
              <a:t>KMeans</a:t>
            </a:r>
            <a:r>
              <a:rPr lang="en-US" sz="900" kern="1200" dirty="0">
                <a:latin typeface="+mn-lt"/>
                <a:ea typeface="+mn-ea"/>
                <a:cs typeface="+mn-cs"/>
              </a:rPr>
              <a:t> parallel Implementation by Carlo Pio Pace and Davide Vigna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4CA7E4E-5C09-4F72-9DB1-5F9857FE76F7}"/>
              </a:ext>
            </a:extLst>
          </p:cNvPr>
          <p:cNvSpPr/>
          <p:nvPr/>
        </p:nvSpPr>
        <p:spPr>
          <a:xfrm>
            <a:off x="6300787" y="633618"/>
            <a:ext cx="4279383" cy="5495925"/>
          </a:xfrm>
          <a:prstGeom prst="rect">
            <a:avLst/>
          </a:prstGeom>
          <a:ln>
            <a:solidFill>
              <a:srgbClr val="E7EBF1"/>
            </a:solidFill>
          </a:ln>
          <a:effectLst>
            <a:outerShdw blurRad="508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C15EFED-2809-8B45-21D6-1ECEE3D9B24C}"/>
              </a:ext>
            </a:extLst>
          </p:cNvPr>
          <p:cNvSpPr txBox="1">
            <a:spLocks/>
          </p:cNvSpPr>
          <p:nvPr/>
        </p:nvSpPr>
        <p:spPr>
          <a:xfrm>
            <a:off x="6735122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dirty="0"/>
              <a:t>Cache </a:t>
            </a:r>
            <a:r>
              <a:rPr lang="it-IT" sz="2800" dirty="0" err="1"/>
              <a:t>details</a:t>
            </a:r>
            <a:endParaRPr lang="it-IT" sz="28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B8B22A2-B9C2-9109-C3F6-B4102BED0F08}"/>
              </a:ext>
            </a:extLst>
          </p:cNvPr>
          <p:cNvSpPr txBox="1">
            <a:spLocks/>
          </p:cNvSpPr>
          <p:nvPr/>
        </p:nvSpPr>
        <p:spPr>
          <a:xfrm>
            <a:off x="6566195" y="2359152"/>
            <a:ext cx="3410712" cy="3425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1600" dirty="0"/>
              <a:t>Level 1 :</a:t>
            </a:r>
          </a:p>
          <a:p>
            <a:pPr lvl="1">
              <a:lnSpc>
                <a:spcPct val="100000"/>
              </a:lnSpc>
            </a:pPr>
            <a:r>
              <a:rPr lang="it-IT" sz="1600" dirty="0"/>
              <a:t>Data : 32 </a:t>
            </a:r>
            <a:r>
              <a:rPr lang="it-IT" sz="1600" dirty="0" err="1"/>
              <a:t>Kbytes</a:t>
            </a:r>
            <a:r>
              <a:rPr lang="it-IT" sz="1600" dirty="0"/>
              <a:t> 8-way set associative;</a:t>
            </a:r>
          </a:p>
          <a:p>
            <a:pPr lvl="1">
              <a:lnSpc>
                <a:spcPct val="100000"/>
              </a:lnSpc>
            </a:pPr>
            <a:r>
              <a:rPr lang="it-IT" sz="1600" dirty="0" err="1"/>
              <a:t>Instructions</a:t>
            </a:r>
            <a:r>
              <a:rPr lang="it-IT" sz="1600" dirty="0"/>
              <a:t> : 32 </a:t>
            </a:r>
            <a:r>
              <a:rPr lang="it-IT" sz="1600" dirty="0" err="1"/>
              <a:t>Kbytes</a:t>
            </a:r>
            <a:r>
              <a:rPr lang="it-IT" sz="1600" dirty="0"/>
              <a:t> 8-way set associative;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1600" dirty="0"/>
              <a:t>Level 2 : 256 </a:t>
            </a:r>
            <a:r>
              <a:rPr lang="it-IT" sz="1600" dirty="0" err="1"/>
              <a:t>Kbytes</a:t>
            </a:r>
            <a:r>
              <a:rPr lang="it-IT" sz="1600" dirty="0"/>
              <a:t> 4-way set associative;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1600" dirty="0"/>
              <a:t>Level 3: 12 </a:t>
            </a:r>
            <a:r>
              <a:rPr lang="it-IT" sz="1600" dirty="0" err="1"/>
              <a:t>Mbytes</a:t>
            </a:r>
            <a:r>
              <a:rPr lang="it-IT" sz="1600" dirty="0"/>
              <a:t> 16-way set associative;</a:t>
            </a:r>
            <a:endParaRPr lang="it-IT" sz="1200" dirty="0"/>
          </a:p>
          <a:p>
            <a:pPr lvl="1">
              <a:lnSpc>
                <a:spcPct val="100000"/>
              </a:lnSpc>
            </a:pPr>
            <a:endParaRPr lang="it-IT" sz="1600" dirty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B4C65ED6-E310-6ADE-0EA2-657C98FE0012}"/>
              </a:ext>
            </a:extLst>
          </p:cNvPr>
          <p:cNvCxnSpPr/>
          <p:nvPr/>
        </p:nvCxnSpPr>
        <p:spPr>
          <a:xfrm>
            <a:off x="6612279" y="2121408"/>
            <a:ext cx="336462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B986F5EE-10B2-F2C0-E839-FBF497336D71}"/>
              </a:ext>
            </a:extLst>
          </p:cNvPr>
          <p:cNvSpPr/>
          <p:nvPr/>
        </p:nvSpPr>
        <p:spPr>
          <a:xfrm>
            <a:off x="6236778" y="1170432"/>
            <a:ext cx="128016" cy="70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1620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52E7D9-6533-D0BF-4C36-DEE2FCBC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Measuring method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A79900-DC9E-CDA5-9CB4-695396594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202" y="2181225"/>
            <a:ext cx="10483596" cy="3924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Function clock() in time.h C library</a:t>
            </a:r>
          </a:p>
          <a:p>
            <a:pPr marL="0" indent="0">
              <a:buNone/>
            </a:pPr>
            <a:r>
              <a:rPr lang="it-IT" dirty="0"/>
              <a:t>Why:</a:t>
            </a:r>
          </a:p>
          <a:p>
            <a:pPr lvl="1"/>
            <a:r>
              <a:rPr lang="it-IT" dirty="0"/>
              <a:t>It calculates CPU time and not Wall-clock time (with small </a:t>
            </a:r>
            <a:r>
              <a:rPr lang="it-IT" dirty="0" err="1"/>
              <a:t>errors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On modern machines, precision of </a:t>
            </a:r>
            <a:r>
              <a:rPr lang="it-IT" dirty="0" err="1"/>
              <a:t>ms</a:t>
            </a:r>
            <a:endParaRPr lang="it-IT" dirty="0"/>
          </a:p>
          <a:p>
            <a:pPr lvl="1"/>
            <a:r>
              <a:rPr lang="it-IT" dirty="0"/>
              <a:t>C is a standard</a:t>
            </a:r>
          </a:p>
          <a:p>
            <a:pPr lvl="1"/>
            <a:r>
              <a:rPr lang="it-IT" dirty="0"/>
              <a:t>C is the language in which we developed the algorithm</a:t>
            </a:r>
          </a:p>
          <a:p>
            <a:pPr marL="0" indent="0">
              <a:buNone/>
            </a:pPr>
            <a:r>
              <a:rPr lang="it-IT" dirty="0"/>
              <a:t>How it works:</a:t>
            </a:r>
          </a:p>
          <a:p>
            <a:pPr marL="0" indent="0">
              <a:buNone/>
            </a:pPr>
            <a:r>
              <a:rPr lang="it-IT" dirty="0"/>
              <a:t>The function clock() defined in </a:t>
            </a:r>
            <a:r>
              <a:rPr lang="it-IT" dirty="0" err="1"/>
              <a:t>this</a:t>
            </a:r>
            <a:r>
              <a:rPr lang="it-IT" dirty="0"/>
              <a:t> library </a:t>
            </a:r>
            <a:r>
              <a:rPr lang="it-IT" dirty="0" err="1"/>
              <a:t>returns</a:t>
            </a:r>
            <a:r>
              <a:rPr lang="it-IT" dirty="0"/>
              <a:t> the corresponding cpu time at the instant when it’s called.</a:t>
            </a:r>
          </a:p>
        </p:txBody>
      </p:sp>
      <p:sp>
        <p:nvSpPr>
          <p:cNvPr id="5" name="Segnaposto piè di pagina 11">
            <a:extLst>
              <a:ext uri="{FF2B5EF4-FFF2-40B4-BE49-F238E27FC236}">
                <a16:creationId xmlns:a16="http://schemas.microsoft.com/office/drawing/2014/main" id="{D1DAD13C-E082-FB8C-9DB8-0456C24D5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</p:spTree>
    <p:extLst>
      <p:ext uri="{BB962C8B-B14F-4D97-AF65-F5344CB8AC3E}">
        <p14:creationId xmlns:p14="http://schemas.microsoft.com/office/powerpoint/2010/main" val="412651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Rectangle 4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B2B7B97-A78B-7FEA-90D2-D67A6B3F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189" y="204950"/>
            <a:ext cx="5961547" cy="100079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dirty="0"/>
              <a:t>Measuring </a:t>
            </a:r>
            <a:br>
              <a:rPr lang="en-US" sz="3600" dirty="0"/>
            </a:br>
            <a:r>
              <a:rPr lang="en-US" sz="3600" dirty="0"/>
              <a:t>method</a:t>
            </a:r>
          </a:p>
        </p:txBody>
      </p:sp>
      <p:sp>
        <p:nvSpPr>
          <p:cNvPr id="38" name="Rectangle 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CDD1005-B939-9CFD-9559-D409DC910BF3}"/>
              </a:ext>
            </a:extLst>
          </p:cNvPr>
          <p:cNvSpPr/>
          <p:nvPr/>
        </p:nvSpPr>
        <p:spPr>
          <a:xfrm>
            <a:off x="232448" y="4043384"/>
            <a:ext cx="4336777" cy="1043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C16233F9-09A4-F834-B3E8-2591F9D8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3" y="6497784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pic>
        <p:nvPicPr>
          <p:cNvPr id="17" name="Immagine 1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E6B63A5-036A-0728-03FD-48A184EBA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89" y="1397009"/>
            <a:ext cx="2929678" cy="5073344"/>
          </a:xfrm>
          <a:prstGeom prst="rect">
            <a:avLst/>
          </a:prstGeom>
        </p:spPr>
      </p:pic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366E409-1552-FD41-3BED-D74261852E54}"/>
              </a:ext>
            </a:extLst>
          </p:cNvPr>
          <p:cNvCxnSpPr>
            <a:cxnSpLocks/>
          </p:cNvCxnSpPr>
          <p:nvPr/>
        </p:nvCxnSpPr>
        <p:spPr>
          <a:xfrm>
            <a:off x="5467156" y="522077"/>
            <a:ext cx="0" cy="59889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23842B6-A0EE-8E3D-9F09-AFBF414FE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723" y="1064649"/>
            <a:ext cx="57626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8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D204915-8DCF-C18B-4998-C8EAB3468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48594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CPU time comparison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piè di pagina 11">
            <a:extLst>
              <a:ext uri="{FF2B5EF4-FFF2-40B4-BE49-F238E27FC236}">
                <a16:creationId xmlns:a16="http://schemas.microsoft.com/office/drawing/2014/main" id="{03CDE484-1724-345C-4775-871CC789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2C09931-63E3-2444-544F-5FDA85DB6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0" y="2072656"/>
            <a:ext cx="9972675" cy="43815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6B546F1-49B8-C331-C85C-96816C4876DB}"/>
              </a:ext>
            </a:extLst>
          </p:cNvPr>
          <p:cNvSpPr/>
          <p:nvPr/>
        </p:nvSpPr>
        <p:spPr>
          <a:xfrm>
            <a:off x="6990735" y="491613"/>
            <a:ext cx="2084439" cy="128556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1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245231-9E8E-28E4-EB56-B80BB8A47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Speed Up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piè di pagina 11">
            <a:extLst>
              <a:ext uri="{FF2B5EF4-FFF2-40B4-BE49-F238E27FC236}">
                <a16:creationId xmlns:a16="http://schemas.microsoft.com/office/drawing/2014/main" id="{13801039-965F-4E85-6074-42D921F0B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pic>
        <p:nvPicPr>
          <p:cNvPr id="5" name="Immagine 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7169EE02-D6BC-0AD3-7049-AB0308B8C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552" y="1328737"/>
            <a:ext cx="7191375" cy="4200525"/>
          </a:xfrm>
          <a:prstGeom prst="rect">
            <a:avLst/>
          </a:prstGeom>
        </p:spPr>
      </p:pic>
      <p:sp>
        <p:nvSpPr>
          <p:cNvPr id="7" name="Freccia in giù 6">
            <a:extLst>
              <a:ext uri="{FF2B5EF4-FFF2-40B4-BE49-F238E27FC236}">
                <a16:creationId xmlns:a16="http://schemas.microsoft.com/office/drawing/2014/main" id="{99D18260-A43E-1B4E-C8BB-A5C8375D5D1E}"/>
              </a:ext>
            </a:extLst>
          </p:cNvPr>
          <p:cNvSpPr/>
          <p:nvPr/>
        </p:nvSpPr>
        <p:spPr>
          <a:xfrm rot="19798793">
            <a:off x="6839990" y="1701670"/>
            <a:ext cx="428625" cy="70897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in giù 7">
            <a:extLst>
              <a:ext uri="{FF2B5EF4-FFF2-40B4-BE49-F238E27FC236}">
                <a16:creationId xmlns:a16="http://schemas.microsoft.com/office/drawing/2014/main" id="{7A321712-479B-21F5-086F-737B5F9AECAE}"/>
              </a:ext>
            </a:extLst>
          </p:cNvPr>
          <p:cNvSpPr/>
          <p:nvPr/>
        </p:nvSpPr>
        <p:spPr>
          <a:xfrm rot="11136703">
            <a:off x="8445605" y="2286287"/>
            <a:ext cx="332302" cy="53443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489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245231-9E8E-28E4-EB56-B80BB8A47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Speed Up – What’s Up?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piè di pagina 11">
            <a:extLst>
              <a:ext uri="{FF2B5EF4-FFF2-40B4-BE49-F238E27FC236}">
                <a16:creationId xmlns:a16="http://schemas.microsoft.com/office/drawing/2014/main" id="{05585B9A-E690-DC09-2001-96D7A52B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  <a:endParaRPr lang="en-US" sz="9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Immagine 8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996B7614-5BCB-D744-58E0-1928152DB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320" y="582765"/>
            <a:ext cx="1729983" cy="1076177"/>
          </a:xfrm>
          <a:prstGeom prst="rect">
            <a:avLst/>
          </a:prstGeom>
        </p:spPr>
      </p:pic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F30EC79F-178C-9DB6-8FFF-17F0799A3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450524"/>
              </p:ext>
            </p:extLst>
          </p:nvPr>
        </p:nvGraphicFramePr>
        <p:xfrm>
          <a:off x="4561546" y="2182753"/>
          <a:ext cx="3427684" cy="253203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273815">
                  <a:extLst>
                    <a:ext uri="{9D8B030D-6E8A-4147-A177-3AD203B41FA5}">
                      <a16:colId xmlns:a16="http://schemas.microsoft.com/office/drawing/2014/main" val="2222587148"/>
                    </a:ext>
                  </a:extLst>
                </a:gridCol>
                <a:gridCol w="1114122">
                  <a:extLst>
                    <a:ext uri="{9D8B030D-6E8A-4147-A177-3AD203B41FA5}">
                      <a16:colId xmlns:a16="http://schemas.microsoft.com/office/drawing/2014/main" val="295740717"/>
                    </a:ext>
                  </a:extLst>
                </a:gridCol>
                <a:gridCol w="1039747">
                  <a:extLst>
                    <a:ext uri="{9D8B030D-6E8A-4147-A177-3AD203B41FA5}">
                      <a16:colId xmlns:a16="http://schemas.microsoft.com/office/drawing/2014/main" val="526810674"/>
                    </a:ext>
                  </a:extLst>
                </a:gridCol>
              </a:tblGrid>
              <a:tr h="422005">
                <a:tc>
                  <a:txBody>
                    <a:bodyPr/>
                    <a:lstStyle/>
                    <a:p>
                      <a:r>
                        <a:rPr lang="it-IT" dirty="0"/>
                        <a:t>CORE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CPU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CPU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93118"/>
                  </a:ext>
                </a:extLst>
              </a:tr>
              <a:tr h="422005">
                <a:tc>
                  <a:txBody>
                    <a:bodyPr/>
                    <a:lstStyle/>
                    <a:p>
                      <a:r>
                        <a:rPr lang="it-IT" dirty="0"/>
                        <a:t>CORE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CPU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CPU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84951"/>
                  </a:ext>
                </a:extLst>
              </a:tr>
              <a:tr h="422005">
                <a:tc>
                  <a:txBody>
                    <a:bodyPr/>
                    <a:lstStyle/>
                    <a:p>
                      <a:r>
                        <a:rPr lang="it-IT" dirty="0"/>
                        <a:t>CORE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CPU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CPU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64045"/>
                  </a:ext>
                </a:extLst>
              </a:tr>
              <a:tr h="422005">
                <a:tc>
                  <a:txBody>
                    <a:bodyPr/>
                    <a:lstStyle/>
                    <a:p>
                      <a:r>
                        <a:rPr lang="it-IT" dirty="0"/>
                        <a:t>CORE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CPU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CPU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255640"/>
                  </a:ext>
                </a:extLst>
              </a:tr>
              <a:tr h="422005">
                <a:tc>
                  <a:txBody>
                    <a:bodyPr/>
                    <a:lstStyle/>
                    <a:p>
                      <a:r>
                        <a:rPr lang="it-IT" dirty="0"/>
                        <a:t>CORE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CPU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CPU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946360"/>
                  </a:ext>
                </a:extLst>
              </a:tr>
              <a:tr h="422005">
                <a:tc>
                  <a:txBody>
                    <a:bodyPr/>
                    <a:lstStyle/>
                    <a:p>
                      <a:r>
                        <a:rPr lang="it-IT" dirty="0"/>
                        <a:t>CORE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CPU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CPU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38979"/>
                  </a:ext>
                </a:extLst>
              </a:tr>
            </a:tbl>
          </a:graphicData>
        </a:graphic>
      </p:graphicFrame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F3B4995-7C53-0120-DF4B-BFCC844F5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114" y="4883147"/>
            <a:ext cx="9718548" cy="5620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How the software </a:t>
            </a:r>
            <a:r>
              <a:rPr lang="it-IT" dirty="0" err="1"/>
              <a:t>threads</a:t>
            </a:r>
            <a:r>
              <a:rPr lang="it-IT" dirty="0"/>
              <a:t> are </a:t>
            </a:r>
            <a:r>
              <a:rPr lang="it-IT" dirty="0" err="1"/>
              <a:t>assigned</a:t>
            </a:r>
            <a:r>
              <a:rPr lang="it-IT" dirty="0"/>
              <a:t> to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logical</a:t>
            </a:r>
            <a:r>
              <a:rPr lang="it-IT" dirty="0"/>
              <a:t> core </a:t>
            </a:r>
            <a:r>
              <a:rPr lang="it-IT" dirty="0" err="1"/>
              <a:t>units</a:t>
            </a:r>
            <a:r>
              <a:rPr lang="it-IT" dirty="0"/>
              <a:t>?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16F7BB55-B217-5018-6081-DA8C2674BD80}"/>
              </a:ext>
            </a:extLst>
          </p:cNvPr>
          <p:cNvSpPr txBox="1">
            <a:spLocks/>
          </p:cNvSpPr>
          <p:nvPr/>
        </p:nvSpPr>
        <p:spPr>
          <a:xfrm>
            <a:off x="2683599" y="5430627"/>
            <a:ext cx="7447229" cy="562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The O.S. schedule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according</a:t>
            </a:r>
            <a:r>
              <a:rPr lang="it-IT" dirty="0"/>
              <a:t>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policy</a:t>
            </a:r>
          </a:p>
        </p:txBody>
      </p:sp>
    </p:spTree>
    <p:extLst>
      <p:ext uri="{BB962C8B-B14F-4D97-AF65-F5344CB8AC3E}">
        <p14:creationId xmlns:p14="http://schemas.microsoft.com/office/powerpoint/2010/main" val="332820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245231-9E8E-28E4-EB56-B80BB8A47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Speed Up – What’s Up?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piè di pagina 11">
            <a:extLst>
              <a:ext uri="{FF2B5EF4-FFF2-40B4-BE49-F238E27FC236}">
                <a16:creationId xmlns:a16="http://schemas.microsoft.com/office/drawing/2014/main" id="{05585B9A-E690-DC09-2001-96D7A52B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pic>
        <p:nvPicPr>
          <p:cNvPr id="9" name="Immagine 8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996B7614-5BCB-D744-58E0-1928152DB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320" y="582765"/>
            <a:ext cx="1729983" cy="107617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BE5275F-BBB4-EB3C-2790-389C0D3DF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" y="5031730"/>
            <a:ext cx="11034695" cy="1200587"/>
          </a:xfrm>
          <a:prstGeom prst="rect">
            <a:avLst/>
          </a:prstGeom>
        </p:spPr>
      </p:pic>
      <p:pic>
        <p:nvPicPr>
          <p:cNvPr id="18" name="Immagine 17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A07208B8-8152-2013-D9A2-E9E1B0225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" y="2936203"/>
            <a:ext cx="11034695" cy="1959002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EC0E1C3-5E5C-B58F-9653-38BB9CF960BE}"/>
              </a:ext>
            </a:extLst>
          </p:cNvPr>
          <p:cNvSpPr txBox="1"/>
          <p:nvPr/>
        </p:nvSpPr>
        <p:spPr>
          <a:xfrm>
            <a:off x="558792" y="2003094"/>
            <a:ext cx="315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- 100 000 Points dataset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21AE1CD-3030-DFD1-E1F0-45ED7FD655E6}"/>
              </a:ext>
            </a:extLst>
          </p:cNvPr>
          <p:cNvSpPr txBox="1"/>
          <p:nvPr/>
        </p:nvSpPr>
        <p:spPr>
          <a:xfrm>
            <a:off x="4934312" y="2001984"/>
            <a:ext cx="148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- 7 </a:t>
            </a:r>
            <a:r>
              <a:rPr lang="it-IT" dirty="0" err="1"/>
              <a:t>Threads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40CB566-FD91-E725-4931-34280B28ECB2}"/>
              </a:ext>
            </a:extLst>
          </p:cNvPr>
          <p:cNvSpPr txBox="1"/>
          <p:nvPr/>
        </p:nvSpPr>
        <p:spPr>
          <a:xfrm>
            <a:off x="7332104" y="2001984"/>
            <a:ext cx="432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Clusters=5 &amp; </a:t>
            </a:r>
            <a:r>
              <a:rPr lang="en-US" dirty="0"/>
              <a:t>Max # of iterations = 10</a:t>
            </a:r>
            <a:endParaRPr lang="it-IT" dirty="0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4ADFAD4C-0D35-516C-DFEA-08907BC961FA}"/>
              </a:ext>
            </a:extLst>
          </p:cNvPr>
          <p:cNvSpPr/>
          <p:nvPr/>
        </p:nvSpPr>
        <p:spPr>
          <a:xfrm rot="10800000">
            <a:off x="1896822" y="4097170"/>
            <a:ext cx="322504" cy="17172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95860925-07E4-78C3-FE36-5DE71104FF5D}"/>
              </a:ext>
            </a:extLst>
          </p:cNvPr>
          <p:cNvSpPr/>
          <p:nvPr/>
        </p:nvSpPr>
        <p:spPr>
          <a:xfrm>
            <a:off x="8493677" y="5673814"/>
            <a:ext cx="400050" cy="2638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479E8453-866D-E97A-DA33-74A2516B1A52}"/>
              </a:ext>
            </a:extLst>
          </p:cNvPr>
          <p:cNvSpPr/>
          <p:nvPr/>
        </p:nvSpPr>
        <p:spPr>
          <a:xfrm>
            <a:off x="9051235" y="6049528"/>
            <a:ext cx="400050" cy="2638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DD8EBFDD-9CFF-5110-B5F5-975778B818CB}"/>
              </a:ext>
            </a:extLst>
          </p:cNvPr>
          <p:cNvSpPr/>
          <p:nvPr/>
        </p:nvSpPr>
        <p:spPr>
          <a:xfrm>
            <a:off x="9654286" y="5877066"/>
            <a:ext cx="400050" cy="2638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65429974-9524-9D41-3C8D-1B9704F50EAF}"/>
              </a:ext>
            </a:extLst>
          </p:cNvPr>
          <p:cNvSpPr/>
          <p:nvPr/>
        </p:nvSpPr>
        <p:spPr>
          <a:xfrm>
            <a:off x="4620134" y="2616977"/>
            <a:ext cx="228600" cy="206527"/>
          </a:xfrm>
          <a:prstGeom prst="ellipse">
            <a:avLst/>
          </a:prstGeom>
          <a:solidFill>
            <a:srgbClr val="6CB8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473AB15-1B57-F92B-D77F-1D9704F585F8}"/>
              </a:ext>
            </a:extLst>
          </p:cNvPr>
          <p:cNvSpPr txBox="1"/>
          <p:nvPr/>
        </p:nvSpPr>
        <p:spPr>
          <a:xfrm>
            <a:off x="4878799" y="2548785"/>
            <a:ext cx="1426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Running</a:t>
            </a:r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998E624E-FEA0-50DC-AC4D-773BE0794F95}"/>
              </a:ext>
            </a:extLst>
          </p:cNvPr>
          <p:cNvSpPr/>
          <p:nvPr/>
        </p:nvSpPr>
        <p:spPr>
          <a:xfrm>
            <a:off x="6275714" y="2616977"/>
            <a:ext cx="228600" cy="206527"/>
          </a:xfrm>
          <a:prstGeom prst="ellipse">
            <a:avLst/>
          </a:prstGeom>
          <a:solidFill>
            <a:srgbClr val="624F1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0D7D027-72FD-BBB3-402C-68A12AD3C709}"/>
              </a:ext>
            </a:extLst>
          </p:cNvPr>
          <p:cNvSpPr txBox="1"/>
          <p:nvPr/>
        </p:nvSpPr>
        <p:spPr>
          <a:xfrm>
            <a:off x="6504314" y="2548785"/>
            <a:ext cx="1426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CPU in use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E9A4EE-CB82-9EE7-BDD5-013B87006E3D}"/>
              </a:ext>
            </a:extLst>
          </p:cNvPr>
          <p:cNvSpPr/>
          <p:nvPr/>
        </p:nvSpPr>
        <p:spPr>
          <a:xfrm>
            <a:off x="7332104" y="565679"/>
            <a:ext cx="828670" cy="10932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303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/>
      <p:bldP spid="20" grpId="1"/>
      <p:bldP spid="21" grpId="0"/>
      <p:bldP spid="21" grpId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  <p:bldP spid="30" grpId="0"/>
      <p:bldP spid="30" grpId="1"/>
      <p:bldP spid="31" grpId="0" animBg="1"/>
      <p:bldP spid="31" grpId="1" animBg="1"/>
      <p:bldP spid="32" grpId="0"/>
      <p:bldP spid="32" grpId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245231-9E8E-28E4-EB56-B80BB8A47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Speed Up – What’s Up?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piè di pagina 11">
            <a:extLst>
              <a:ext uri="{FF2B5EF4-FFF2-40B4-BE49-F238E27FC236}">
                <a16:creationId xmlns:a16="http://schemas.microsoft.com/office/drawing/2014/main" id="{05585B9A-E690-DC09-2001-96D7A52B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3B5925A-710D-D59E-B402-69D258803D90}"/>
              </a:ext>
            </a:extLst>
          </p:cNvPr>
          <p:cNvSpPr/>
          <p:nvPr/>
        </p:nvSpPr>
        <p:spPr>
          <a:xfrm>
            <a:off x="7246374" y="481781"/>
            <a:ext cx="1347020" cy="120936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501EE296-3536-DA40-1E6F-0A80242857CD}"/>
              </a:ext>
            </a:extLst>
          </p:cNvPr>
          <p:cNvSpPr txBox="1">
            <a:spLocks/>
          </p:cNvSpPr>
          <p:nvPr/>
        </p:nvSpPr>
        <p:spPr>
          <a:xfrm>
            <a:off x="930696" y="2269276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err="1"/>
              <a:t>Affinity</a:t>
            </a:r>
            <a:r>
              <a:rPr lang="it-IT" sz="3200" dirty="0"/>
              <a:t>: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C0B7AF8-021E-BEF2-C5D1-53ECA42ADA08}"/>
              </a:ext>
            </a:extLst>
          </p:cNvPr>
          <p:cNvSpPr txBox="1"/>
          <p:nvPr/>
        </p:nvSpPr>
        <p:spPr>
          <a:xfrm>
            <a:off x="930696" y="3375700"/>
            <a:ext cx="1058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explicit request to O.S. to assign a process or thread to a specific logical core inside a specific physical core.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08837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14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DB55FE0-C08D-FDE4-11AF-7C60CA511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0556" y="1020650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dirty="0"/>
              <a:t>University of Pisa</a:t>
            </a: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Computer Architecture</a:t>
            </a:r>
            <a:br>
              <a:rPr lang="en-US" sz="2500" dirty="0"/>
            </a:br>
            <a:r>
              <a:rPr lang="en-US" sz="2500" dirty="0"/>
              <a:t>2023-24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A430FE7-9EF7-9543-7390-FC1806B46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457" y="3355848"/>
            <a:ext cx="6108355" cy="2825496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endParaRPr lang="en-US" sz="2400" b="1" dirty="0"/>
          </a:p>
          <a:p>
            <a:r>
              <a:rPr lang="en-US" sz="2600" b="1" dirty="0"/>
              <a:t>KMeans parallel implementation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600" dirty="0"/>
          </a:p>
          <a:p>
            <a:r>
              <a:rPr lang="en-US" sz="2200" b="1" dirty="0"/>
              <a:t>Students</a:t>
            </a:r>
          </a:p>
          <a:p>
            <a:r>
              <a:rPr lang="en-US" sz="2200" b="1" dirty="0"/>
              <a:t>Carlo Pio Pace</a:t>
            </a:r>
          </a:p>
          <a:p>
            <a:r>
              <a:rPr lang="en-US" sz="2200" b="1" dirty="0"/>
              <a:t>Davide Vigna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7EA4D65-2A41-2101-DA93-20D8674BF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98"/>
          <a:stretch/>
        </p:blipFill>
        <p:spPr>
          <a:xfrm>
            <a:off x="6069391" y="10"/>
            <a:ext cx="6108356" cy="6857990"/>
          </a:xfrm>
          <a:prstGeom prst="rect">
            <a:avLst/>
          </a:prstGeom>
        </p:spPr>
      </p:pic>
      <p:pic>
        <p:nvPicPr>
          <p:cNvPr id="13" name="Immagine 12" descr="Immagine che contiene testo, schizzo, disegno, cerchio&#10;&#10;Descrizione generata automaticamente">
            <a:extLst>
              <a:ext uri="{FF2B5EF4-FFF2-40B4-BE49-F238E27FC236}">
                <a16:creationId xmlns:a16="http://schemas.microsoft.com/office/drawing/2014/main" id="{85E6BBB4-5080-03B7-671B-C2E234714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34" y="1093700"/>
            <a:ext cx="1371600" cy="1400175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4F02CD5-39C0-F271-67EA-B18E17090E25}"/>
              </a:ext>
            </a:extLst>
          </p:cNvPr>
          <p:cNvSpPr/>
          <p:nvPr/>
        </p:nvSpPr>
        <p:spPr>
          <a:xfrm>
            <a:off x="334297" y="2744343"/>
            <a:ext cx="5978013" cy="3610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358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245231-9E8E-28E4-EB56-B80BB8A47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05" y="410794"/>
            <a:ext cx="3941919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Using </a:t>
            </a:r>
            <a:r>
              <a:rPr lang="en-US" sz="3600" dirty="0"/>
              <a:t>affinity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piè di pagina 11">
            <a:extLst>
              <a:ext uri="{FF2B5EF4-FFF2-40B4-BE49-F238E27FC236}">
                <a16:creationId xmlns:a16="http://schemas.microsoft.com/office/drawing/2014/main" id="{05585B9A-E690-DC09-2001-96D7A52B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39E3B52C-AC0E-8372-8087-053A3C309E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3216081"/>
              </p:ext>
            </p:extLst>
          </p:nvPr>
        </p:nvGraphicFramePr>
        <p:xfrm>
          <a:off x="729353" y="2664101"/>
          <a:ext cx="4514850" cy="340429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13211">
                  <a:extLst>
                    <a:ext uri="{9D8B030D-6E8A-4147-A177-3AD203B41FA5}">
                      <a16:colId xmlns:a16="http://schemas.microsoft.com/office/drawing/2014/main" val="2222587148"/>
                    </a:ext>
                  </a:extLst>
                </a:gridCol>
                <a:gridCol w="1453839">
                  <a:extLst>
                    <a:ext uri="{9D8B030D-6E8A-4147-A177-3AD203B41FA5}">
                      <a16:colId xmlns:a16="http://schemas.microsoft.com/office/drawing/2014/main" val="29574071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526810674"/>
                    </a:ext>
                  </a:extLst>
                </a:gridCol>
              </a:tblGrid>
              <a:tr h="568049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CORE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9311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CORE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8495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CORE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6404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CORE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255640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CORE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946360"/>
                  </a:ext>
                </a:extLst>
              </a:tr>
              <a:tr h="562949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CORE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38979"/>
                  </a:ext>
                </a:extLst>
              </a:tr>
            </a:tbl>
          </a:graphicData>
        </a:graphic>
      </p:graphicFrame>
      <p:sp>
        <p:nvSpPr>
          <p:cNvPr id="22" name="Ovale 21">
            <a:extLst>
              <a:ext uri="{FF2B5EF4-FFF2-40B4-BE49-F238E27FC236}">
                <a16:creationId xmlns:a16="http://schemas.microsoft.com/office/drawing/2014/main" id="{3970DFA9-BB53-DAF2-0F41-387B89867E1D}"/>
              </a:ext>
            </a:extLst>
          </p:cNvPr>
          <p:cNvSpPr>
            <a:spLocks/>
          </p:cNvSpPr>
          <p:nvPr/>
        </p:nvSpPr>
        <p:spPr>
          <a:xfrm>
            <a:off x="4621999" y="2689526"/>
            <a:ext cx="537306" cy="5255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T2</a:t>
            </a:r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F3C57721-5143-5983-1E5A-F765C8751D80}"/>
              </a:ext>
            </a:extLst>
          </p:cNvPr>
          <p:cNvSpPr>
            <a:spLocks/>
          </p:cNvSpPr>
          <p:nvPr/>
        </p:nvSpPr>
        <p:spPr>
          <a:xfrm>
            <a:off x="3208607" y="2690913"/>
            <a:ext cx="537306" cy="52553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T1</a:t>
            </a:r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94B9424B-B056-5F8F-CAE0-2C6C1B6D8A7B}"/>
              </a:ext>
            </a:extLst>
          </p:cNvPr>
          <p:cNvSpPr>
            <a:spLocks/>
          </p:cNvSpPr>
          <p:nvPr/>
        </p:nvSpPr>
        <p:spPr>
          <a:xfrm>
            <a:off x="3208605" y="3247950"/>
            <a:ext cx="537306" cy="5255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T3</a:t>
            </a:r>
            <a:endParaRPr lang="it-IT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DB7B5E6E-490F-310A-47E2-60FCA397FC81}"/>
              </a:ext>
            </a:extLst>
          </p:cNvPr>
          <p:cNvSpPr>
            <a:spLocks/>
          </p:cNvSpPr>
          <p:nvPr/>
        </p:nvSpPr>
        <p:spPr>
          <a:xfrm>
            <a:off x="4621999" y="3249086"/>
            <a:ext cx="537306" cy="52553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T4</a:t>
            </a:r>
            <a:endParaRPr lang="it-IT" dirty="0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30C6D7B9-8CA8-FFDC-C6B8-948CAAEEE273}"/>
              </a:ext>
            </a:extLst>
          </p:cNvPr>
          <p:cNvSpPr>
            <a:spLocks/>
          </p:cNvSpPr>
          <p:nvPr/>
        </p:nvSpPr>
        <p:spPr>
          <a:xfrm>
            <a:off x="3208603" y="3819564"/>
            <a:ext cx="537306" cy="525530"/>
          </a:xfrm>
          <a:prstGeom prst="ellipse">
            <a:avLst/>
          </a:prstGeom>
          <a:solidFill>
            <a:srgbClr val="E2AC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T5</a:t>
            </a:r>
            <a:endParaRPr lang="it-IT" dirty="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93B7CA5-2B5C-4D4C-DC9F-9858D93FBDFB}"/>
              </a:ext>
            </a:extLst>
          </p:cNvPr>
          <p:cNvSpPr>
            <a:spLocks/>
          </p:cNvSpPr>
          <p:nvPr/>
        </p:nvSpPr>
        <p:spPr>
          <a:xfrm>
            <a:off x="4615253" y="3831404"/>
            <a:ext cx="537306" cy="52553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T6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6B3CF31-88B6-5E94-2029-5C742AE99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20" y="2964907"/>
            <a:ext cx="193591" cy="273623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C05A70A6-7547-95E0-A3CA-71C458DF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12" y="2986321"/>
            <a:ext cx="193591" cy="273623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63D65C-28A3-8146-594D-2F2BAD56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18" y="3540959"/>
            <a:ext cx="193591" cy="273623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EE61154-8ACF-4169-FA0D-B57AC871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813" y="3543214"/>
            <a:ext cx="193591" cy="273623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2E6A981C-1D67-F399-D5B7-F4B22132F7F3}"/>
              </a:ext>
            </a:extLst>
          </p:cNvPr>
          <p:cNvSpPr/>
          <p:nvPr/>
        </p:nvSpPr>
        <p:spPr>
          <a:xfrm>
            <a:off x="7138219" y="565679"/>
            <a:ext cx="1091381" cy="102145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CC9483CD-5758-934D-2237-843CF8354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16" y="4113836"/>
            <a:ext cx="193591" cy="273623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FEA4B5D-AE1F-0B86-0A87-330D0C534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066" y="4140253"/>
            <a:ext cx="193591" cy="273623"/>
          </a:xfrm>
          <a:prstGeom prst="rect">
            <a:avLst/>
          </a:prstGeom>
        </p:spPr>
      </p:pic>
      <p:sp>
        <p:nvSpPr>
          <p:cNvPr id="34" name="Ovale 33">
            <a:extLst>
              <a:ext uri="{FF2B5EF4-FFF2-40B4-BE49-F238E27FC236}">
                <a16:creationId xmlns:a16="http://schemas.microsoft.com/office/drawing/2014/main" id="{4B24529B-F55A-3B0B-819D-C9377EDD9D04}"/>
              </a:ext>
            </a:extLst>
          </p:cNvPr>
          <p:cNvSpPr>
            <a:spLocks/>
          </p:cNvSpPr>
          <p:nvPr/>
        </p:nvSpPr>
        <p:spPr>
          <a:xfrm>
            <a:off x="3208603" y="4387459"/>
            <a:ext cx="537306" cy="52553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T7</a:t>
            </a:r>
            <a:endParaRPr lang="it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A7E2F619-84F7-90A9-0B2A-6BCAB8477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16" y="4661453"/>
            <a:ext cx="193591" cy="273623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1BD548E-F81C-5195-7A19-D14F7F2C7F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" r="4570"/>
          <a:stretch/>
        </p:blipFill>
        <p:spPr>
          <a:xfrm>
            <a:off x="5615016" y="2849531"/>
            <a:ext cx="6458997" cy="285044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0488772-FDC8-A343-EA42-7C3C6D85B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1915" y="596506"/>
            <a:ext cx="5758532" cy="959804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it-IT" sz="3600" b="1" dirty="0"/>
              <a:t>Following </a:t>
            </a:r>
            <a:r>
              <a:rPr lang="it-IT" sz="3600" b="1" dirty="0" err="1"/>
              <a:t>logical</a:t>
            </a:r>
            <a:r>
              <a:rPr lang="it-IT" sz="3600" b="1" dirty="0"/>
              <a:t> cores </a:t>
            </a:r>
            <a:r>
              <a:rPr lang="it-IT" sz="3600" b="1" dirty="0" err="1"/>
              <a:t>order</a:t>
            </a:r>
            <a:endParaRPr lang="it-IT" sz="3600" b="1" dirty="0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BF63C190-446C-639B-8E00-7CEEF1BC585A}"/>
              </a:ext>
            </a:extLst>
          </p:cNvPr>
          <p:cNvSpPr/>
          <p:nvPr/>
        </p:nvSpPr>
        <p:spPr>
          <a:xfrm>
            <a:off x="4706382" y="884024"/>
            <a:ext cx="892353" cy="4147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978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4" grpId="0" animBg="1"/>
      <p:bldP spid="4" grpId="0" build="p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piè di pagina 11">
            <a:extLst>
              <a:ext uri="{FF2B5EF4-FFF2-40B4-BE49-F238E27FC236}">
                <a16:creationId xmlns:a16="http://schemas.microsoft.com/office/drawing/2014/main" id="{05585B9A-E690-DC09-2001-96D7A52B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pic>
        <p:nvPicPr>
          <p:cNvPr id="9" name="Immagine 8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996B7614-5BCB-D744-58E0-1928152DB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320" y="582765"/>
            <a:ext cx="1729983" cy="107617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EC0E1C3-5E5C-B58F-9653-38BB9CF960BE}"/>
              </a:ext>
            </a:extLst>
          </p:cNvPr>
          <p:cNvSpPr txBox="1"/>
          <p:nvPr/>
        </p:nvSpPr>
        <p:spPr>
          <a:xfrm>
            <a:off x="558792" y="2003094"/>
            <a:ext cx="315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- 100 000 Points dataset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21AE1CD-3030-DFD1-E1F0-45ED7FD655E6}"/>
              </a:ext>
            </a:extLst>
          </p:cNvPr>
          <p:cNvSpPr txBox="1"/>
          <p:nvPr/>
        </p:nvSpPr>
        <p:spPr>
          <a:xfrm>
            <a:off x="4780811" y="1978804"/>
            <a:ext cx="148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- 7 </a:t>
            </a:r>
            <a:r>
              <a:rPr lang="it-IT" dirty="0" err="1"/>
              <a:t>Threads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40CB566-FD91-E725-4931-34280B28ECB2}"/>
              </a:ext>
            </a:extLst>
          </p:cNvPr>
          <p:cNvSpPr txBox="1"/>
          <p:nvPr/>
        </p:nvSpPr>
        <p:spPr>
          <a:xfrm>
            <a:off x="7332104" y="2001984"/>
            <a:ext cx="432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Clusters=5 &amp; </a:t>
            </a:r>
            <a:r>
              <a:rPr lang="en-US" dirty="0"/>
              <a:t>Max # of iterations = 10</a:t>
            </a:r>
            <a:endParaRPr lang="it-IT" dirty="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65429974-9524-9D41-3C8D-1B9704F50EAF}"/>
              </a:ext>
            </a:extLst>
          </p:cNvPr>
          <p:cNvSpPr/>
          <p:nvPr/>
        </p:nvSpPr>
        <p:spPr>
          <a:xfrm>
            <a:off x="4449174" y="2597438"/>
            <a:ext cx="228600" cy="206527"/>
          </a:xfrm>
          <a:prstGeom prst="ellipse">
            <a:avLst/>
          </a:prstGeom>
          <a:solidFill>
            <a:srgbClr val="6CB8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473AB15-1B57-F92B-D77F-1D9704F585F8}"/>
              </a:ext>
            </a:extLst>
          </p:cNvPr>
          <p:cNvSpPr txBox="1"/>
          <p:nvPr/>
        </p:nvSpPr>
        <p:spPr>
          <a:xfrm>
            <a:off x="4706104" y="2531425"/>
            <a:ext cx="1426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Running</a:t>
            </a:r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998E624E-FEA0-50DC-AC4D-773BE0794F95}"/>
              </a:ext>
            </a:extLst>
          </p:cNvPr>
          <p:cNvSpPr/>
          <p:nvPr/>
        </p:nvSpPr>
        <p:spPr>
          <a:xfrm>
            <a:off x="6390014" y="2598418"/>
            <a:ext cx="228600" cy="206527"/>
          </a:xfrm>
          <a:prstGeom prst="ellipse">
            <a:avLst/>
          </a:prstGeom>
          <a:solidFill>
            <a:srgbClr val="624F1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0D7D027-72FD-BBB3-402C-68A12AD3C709}"/>
              </a:ext>
            </a:extLst>
          </p:cNvPr>
          <p:cNvSpPr txBox="1"/>
          <p:nvPr/>
        </p:nvSpPr>
        <p:spPr>
          <a:xfrm>
            <a:off x="6618614" y="2531425"/>
            <a:ext cx="1426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CPU in use</a:t>
            </a:r>
          </a:p>
        </p:txBody>
      </p:sp>
      <p:pic>
        <p:nvPicPr>
          <p:cNvPr id="7" name="Immagine 6" descr="Immagine che contiene testo, schermata, linea, numero&#10;&#10;Descrizione generata automaticamente">
            <a:extLst>
              <a:ext uri="{FF2B5EF4-FFF2-40B4-BE49-F238E27FC236}">
                <a16:creationId xmlns:a16="http://schemas.microsoft.com/office/drawing/2014/main" id="{239FB86A-E2D2-18A8-9AA2-29951C794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" y="2935012"/>
            <a:ext cx="10875101" cy="3346185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C483F6E-4B84-1F37-00C5-E05589D1B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133" y="640951"/>
            <a:ext cx="5758532" cy="959804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it-IT" sz="3600" b="1" dirty="0"/>
              <a:t>Following </a:t>
            </a:r>
            <a:r>
              <a:rPr lang="it-IT" sz="3600" b="1" dirty="0" err="1"/>
              <a:t>logical</a:t>
            </a:r>
            <a:r>
              <a:rPr lang="it-IT" sz="3600" b="1" dirty="0"/>
              <a:t> cores </a:t>
            </a:r>
            <a:r>
              <a:rPr lang="it-IT" sz="3600" b="1" dirty="0" err="1"/>
              <a:t>order</a:t>
            </a:r>
            <a:endParaRPr lang="it-IT" sz="3600" b="1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5781956-7DD3-5C51-0004-85337276CEDF}"/>
              </a:ext>
            </a:extLst>
          </p:cNvPr>
          <p:cNvSpPr/>
          <p:nvPr/>
        </p:nvSpPr>
        <p:spPr>
          <a:xfrm>
            <a:off x="7332104" y="565679"/>
            <a:ext cx="713490" cy="10932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A0294CE9-2183-0701-C201-EF8A9C0C2BA6}"/>
              </a:ext>
            </a:extLst>
          </p:cNvPr>
          <p:cNvSpPr/>
          <p:nvPr/>
        </p:nvSpPr>
        <p:spPr>
          <a:xfrm>
            <a:off x="2106307" y="3386763"/>
            <a:ext cx="128587" cy="1285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03623355-527D-5334-A02D-E094601CB866}"/>
              </a:ext>
            </a:extLst>
          </p:cNvPr>
          <p:cNvSpPr/>
          <p:nvPr/>
        </p:nvSpPr>
        <p:spPr>
          <a:xfrm>
            <a:off x="2101740" y="4937020"/>
            <a:ext cx="128587" cy="1285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2C75109C-A166-09A7-2269-676D2AA77C39}"/>
              </a:ext>
            </a:extLst>
          </p:cNvPr>
          <p:cNvSpPr/>
          <p:nvPr/>
        </p:nvSpPr>
        <p:spPr>
          <a:xfrm>
            <a:off x="2106309" y="3779790"/>
            <a:ext cx="128587" cy="12858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A0CD0AC-8AC1-72DB-5E54-8F1D4B3B0F31}"/>
              </a:ext>
            </a:extLst>
          </p:cNvPr>
          <p:cNvSpPr/>
          <p:nvPr/>
        </p:nvSpPr>
        <p:spPr>
          <a:xfrm>
            <a:off x="2101741" y="4556018"/>
            <a:ext cx="128587" cy="12858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C4227DE7-6F8D-F9B2-5767-082F662E8ACD}"/>
              </a:ext>
            </a:extLst>
          </p:cNvPr>
          <p:cNvSpPr/>
          <p:nvPr/>
        </p:nvSpPr>
        <p:spPr>
          <a:xfrm>
            <a:off x="2106306" y="4166485"/>
            <a:ext cx="128587" cy="128587"/>
          </a:xfrm>
          <a:prstGeom prst="ellipse">
            <a:avLst/>
          </a:prstGeom>
          <a:solidFill>
            <a:srgbClr val="FE811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846191A-5C2B-057C-2A75-A4D4D768F77F}"/>
              </a:ext>
            </a:extLst>
          </p:cNvPr>
          <p:cNvSpPr/>
          <p:nvPr/>
        </p:nvSpPr>
        <p:spPr>
          <a:xfrm>
            <a:off x="2106308" y="5324773"/>
            <a:ext cx="128587" cy="128587"/>
          </a:xfrm>
          <a:prstGeom prst="ellipse">
            <a:avLst/>
          </a:prstGeom>
          <a:solidFill>
            <a:srgbClr val="FE811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CA93889-B09A-D50C-EC71-7D778B2CBAD6}"/>
              </a:ext>
            </a:extLst>
          </p:cNvPr>
          <p:cNvSpPr/>
          <p:nvPr/>
        </p:nvSpPr>
        <p:spPr>
          <a:xfrm>
            <a:off x="2106307" y="5713037"/>
            <a:ext cx="128587" cy="128587"/>
          </a:xfrm>
          <a:prstGeom prst="ellipse">
            <a:avLst/>
          </a:prstGeom>
          <a:solidFill>
            <a:srgbClr val="AE79C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2241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8" grpId="0" animBg="1"/>
      <p:bldP spid="30" grpId="0"/>
      <p:bldP spid="31" grpId="0" animBg="1"/>
      <p:bldP spid="32" grpId="0"/>
      <p:bldP spid="10" grpId="0" build="p"/>
      <p:bldP spid="2" grpId="0" animBg="1"/>
      <p:bldP spid="6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245231-9E8E-28E4-EB56-B80BB8A47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350812"/>
            <a:ext cx="4023360" cy="766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Speed Up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magine 8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88776491-FEFB-93B5-32C6-657725300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1350812"/>
            <a:ext cx="6846363" cy="4005122"/>
          </a:xfrm>
          <a:prstGeom prst="rect">
            <a:avLst/>
          </a:prstGeom>
        </p:spPr>
      </p:pic>
      <p:sp>
        <p:nvSpPr>
          <p:cNvPr id="10" name="Segnaposto piè di pagina 11">
            <a:extLst>
              <a:ext uri="{FF2B5EF4-FFF2-40B4-BE49-F238E27FC236}">
                <a16:creationId xmlns:a16="http://schemas.microsoft.com/office/drawing/2014/main" id="{9EE473AC-64DE-E957-6F34-001F0FA47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2B76B1-DBBF-BE7F-16CE-25E30B42D4D2}"/>
              </a:ext>
            </a:extLst>
          </p:cNvPr>
          <p:cNvSpPr txBox="1"/>
          <p:nvPr/>
        </p:nvSpPr>
        <p:spPr>
          <a:xfrm>
            <a:off x="481029" y="2428568"/>
            <a:ext cx="390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affinity set to follow logical cores order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210599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245231-9E8E-28E4-EB56-B80BB8A47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3762709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Using affinity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piè di pagina 11">
            <a:extLst>
              <a:ext uri="{FF2B5EF4-FFF2-40B4-BE49-F238E27FC236}">
                <a16:creationId xmlns:a16="http://schemas.microsoft.com/office/drawing/2014/main" id="{05585B9A-E690-DC09-2001-96D7A52B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39E3B52C-AC0E-8372-8087-053A3C309E38}"/>
              </a:ext>
            </a:extLst>
          </p:cNvPr>
          <p:cNvGraphicFramePr>
            <a:graphicFrameLocks noGrp="1"/>
          </p:cNvGraphicFramePr>
          <p:nvPr/>
        </p:nvGraphicFramePr>
        <p:xfrm>
          <a:off x="729353" y="2664101"/>
          <a:ext cx="4514850" cy="340429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13211">
                  <a:extLst>
                    <a:ext uri="{9D8B030D-6E8A-4147-A177-3AD203B41FA5}">
                      <a16:colId xmlns:a16="http://schemas.microsoft.com/office/drawing/2014/main" val="2222587148"/>
                    </a:ext>
                  </a:extLst>
                </a:gridCol>
                <a:gridCol w="1453839">
                  <a:extLst>
                    <a:ext uri="{9D8B030D-6E8A-4147-A177-3AD203B41FA5}">
                      <a16:colId xmlns:a16="http://schemas.microsoft.com/office/drawing/2014/main" val="29574071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526810674"/>
                    </a:ext>
                  </a:extLst>
                </a:gridCol>
              </a:tblGrid>
              <a:tr h="568049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CORE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9311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CORE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8495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CORE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6404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CORE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255640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CORE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946360"/>
                  </a:ext>
                </a:extLst>
              </a:tr>
              <a:tr h="562949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CORE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it-IT" sz="1600" dirty="0"/>
                        <a:t>CPU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38979"/>
                  </a:ext>
                </a:extLst>
              </a:tr>
            </a:tbl>
          </a:graphicData>
        </a:graphic>
      </p:graphicFrame>
      <p:sp>
        <p:nvSpPr>
          <p:cNvPr id="22" name="Ovale 21">
            <a:extLst>
              <a:ext uri="{FF2B5EF4-FFF2-40B4-BE49-F238E27FC236}">
                <a16:creationId xmlns:a16="http://schemas.microsoft.com/office/drawing/2014/main" id="{3970DFA9-BB53-DAF2-0F41-387B89867E1D}"/>
              </a:ext>
            </a:extLst>
          </p:cNvPr>
          <p:cNvSpPr/>
          <p:nvPr/>
        </p:nvSpPr>
        <p:spPr>
          <a:xfrm>
            <a:off x="3208607" y="3249713"/>
            <a:ext cx="537306" cy="5255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T2</a:t>
            </a:r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F3C57721-5143-5983-1E5A-F765C8751D80}"/>
              </a:ext>
            </a:extLst>
          </p:cNvPr>
          <p:cNvSpPr/>
          <p:nvPr/>
        </p:nvSpPr>
        <p:spPr>
          <a:xfrm>
            <a:off x="3208607" y="2690913"/>
            <a:ext cx="537306" cy="52553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T1</a:t>
            </a:r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94B9424B-B056-5F8F-CAE0-2C6C1B6D8A7B}"/>
              </a:ext>
            </a:extLst>
          </p:cNvPr>
          <p:cNvSpPr/>
          <p:nvPr/>
        </p:nvSpPr>
        <p:spPr>
          <a:xfrm>
            <a:off x="3208607" y="3824221"/>
            <a:ext cx="537306" cy="5255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T3</a:t>
            </a:r>
            <a:endParaRPr lang="it-IT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DB7B5E6E-490F-310A-47E2-60FCA397FC81}"/>
              </a:ext>
            </a:extLst>
          </p:cNvPr>
          <p:cNvSpPr/>
          <p:nvPr/>
        </p:nvSpPr>
        <p:spPr>
          <a:xfrm>
            <a:off x="3208605" y="4380649"/>
            <a:ext cx="537306" cy="52553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T4</a:t>
            </a:r>
            <a:endParaRPr lang="it-IT" dirty="0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30C6D7B9-8CA8-FFDC-C6B8-948CAAEEE273}"/>
              </a:ext>
            </a:extLst>
          </p:cNvPr>
          <p:cNvSpPr/>
          <p:nvPr/>
        </p:nvSpPr>
        <p:spPr>
          <a:xfrm>
            <a:off x="3208605" y="4952149"/>
            <a:ext cx="537306" cy="525530"/>
          </a:xfrm>
          <a:prstGeom prst="ellipse">
            <a:avLst/>
          </a:prstGeom>
          <a:solidFill>
            <a:srgbClr val="E2AC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T5</a:t>
            </a:r>
            <a:endParaRPr lang="it-IT" dirty="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93B7CA5-2B5C-4D4C-DC9F-9858D93FBDFB}"/>
              </a:ext>
            </a:extLst>
          </p:cNvPr>
          <p:cNvSpPr/>
          <p:nvPr/>
        </p:nvSpPr>
        <p:spPr>
          <a:xfrm>
            <a:off x="3208605" y="5515852"/>
            <a:ext cx="537306" cy="52553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T6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6B3CF31-88B6-5E94-2029-5C742AE99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20" y="2964907"/>
            <a:ext cx="193591" cy="273623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C05A70A6-7547-95E0-A3CA-71C458DF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20" y="3546508"/>
            <a:ext cx="193591" cy="273623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63D65C-28A3-8146-594D-2F2BAD56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20" y="4117230"/>
            <a:ext cx="193591" cy="273623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EE61154-8ACF-4169-FA0D-B57AC871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19" y="4674777"/>
            <a:ext cx="193591" cy="273623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CC9483CD-5758-934D-2237-843CF8354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18" y="5246421"/>
            <a:ext cx="193591" cy="273623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FEA4B5D-AE1F-0B86-0A87-330D0C534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18" y="5824701"/>
            <a:ext cx="193591" cy="273623"/>
          </a:xfrm>
          <a:prstGeom prst="rect">
            <a:avLst/>
          </a:prstGeom>
        </p:spPr>
      </p:pic>
      <p:sp>
        <p:nvSpPr>
          <p:cNvPr id="34" name="Ovale 33">
            <a:extLst>
              <a:ext uri="{FF2B5EF4-FFF2-40B4-BE49-F238E27FC236}">
                <a16:creationId xmlns:a16="http://schemas.microsoft.com/office/drawing/2014/main" id="{4B24529B-F55A-3B0B-819D-C9377EDD9D04}"/>
              </a:ext>
            </a:extLst>
          </p:cNvPr>
          <p:cNvSpPr/>
          <p:nvPr/>
        </p:nvSpPr>
        <p:spPr>
          <a:xfrm>
            <a:off x="4594524" y="2682337"/>
            <a:ext cx="537306" cy="52553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T7</a:t>
            </a:r>
            <a:endParaRPr lang="it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A7E2F619-84F7-90A9-0B2A-6BCAB8477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237" y="2956331"/>
            <a:ext cx="193591" cy="273623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24F3547-61E0-1974-C0B4-D44186420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752" y="2851052"/>
            <a:ext cx="6478309" cy="297364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FEB6655-26CB-94E7-C38C-7F609FC511C8}"/>
              </a:ext>
            </a:extLst>
          </p:cNvPr>
          <p:cNvSpPr/>
          <p:nvPr/>
        </p:nvSpPr>
        <p:spPr>
          <a:xfrm>
            <a:off x="6961239" y="491613"/>
            <a:ext cx="1366684" cy="118456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CA430878-49C0-9650-3A6C-BFE2B73F9664}"/>
              </a:ext>
            </a:extLst>
          </p:cNvPr>
          <p:cNvSpPr/>
          <p:nvPr/>
        </p:nvSpPr>
        <p:spPr>
          <a:xfrm>
            <a:off x="4664399" y="887441"/>
            <a:ext cx="892353" cy="4147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FA3B00C4-2B30-6809-83D8-44031EB9AF0B}"/>
              </a:ext>
            </a:extLst>
          </p:cNvPr>
          <p:cNvSpPr txBox="1">
            <a:spLocks/>
          </p:cNvSpPr>
          <p:nvPr/>
        </p:nvSpPr>
        <p:spPr>
          <a:xfrm>
            <a:off x="5758769" y="595175"/>
            <a:ext cx="5758532" cy="9598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3200" b="1" dirty="0"/>
              <a:t>Following </a:t>
            </a:r>
            <a:r>
              <a:rPr lang="it-IT" sz="3200" b="1" dirty="0" err="1"/>
              <a:t>physical</a:t>
            </a:r>
            <a:r>
              <a:rPr lang="it-IT" sz="3200" b="1" dirty="0"/>
              <a:t> cores </a:t>
            </a:r>
            <a:r>
              <a:rPr lang="it-IT" sz="3200" b="1" dirty="0" err="1"/>
              <a:t>order</a:t>
            </a:r>
            <a:endParaRPr lang="it-IT" sz="3200" b="1" dirty="0"/>
          </a:p>
        </p:txBody>
      </p:sp>
    </p:spTree>
    <p:extLst>
      <p:ext uri="{BB962C8B-B14F-4D97-AF65-F5344CB8AC3E}">
        <p14:creationId xmlns:p14="http://schemas.microsoft.com/office/powerpoint/2010/main" val="80368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4" grpId="0" animBg="1"/>
      <p:bldP spid="8" grpId="0" animBg="1"/>
      <p:bldP spid="1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piè di pagina 11">
            <a:extLst>
              <a:ext uri="{FF2B5EF4-FFF2-40B4-BE49-F238E27FC236}">
                <a16:creationId xmlns:a16="http://schemas.microsoft.com/office/drawing/2014/main" id="{05585B9A-E690-DC09-2001-96D7A52B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pic>
        <p:nvPicPr>
          <p:cNvPr id="9" name="Immagine 8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996B7614-5BCB-D744-58E0-1928152DB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320" y="582765"/>
            <a:ext cx="1729983" cy="107617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EC0E1C3-5E5C-B58F-9653-38BB9CF960BE}"/>
              </a:ext>
            </a:extLst>
          </p:cNvPr>
          <p:cNvSpPr txBox="1"/>
          <p:nvPr/>
        </p:nvSpPr>
        <p:spPr>
          <a:xfrm>
            <a:off x="558792" y="2003094"/>
            <a:ext cx="315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- 100 000 Points dataset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21AE1CD-3030-DFD1-E1F0-45ED7FD655E6}"/>
              </a:ext>
            </a:extLst>
          </p:cNvPr>
          <p:cNvSpPr txBox="1"/>
          <p:nvPr/>
        </p:nvSpPr>
        <p:spPr>
          <a:xfrm>
            <a:off x="4780811" y="1994824"/>
            <a:ext cx="148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- 7 </a:t>
            </a:r>
            <a:r>
              <a:rPr lang="it-IT" dirty="0" err="1"/>
              <a:t>Threads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40CB566-FD91-E725-4931-34280B28ECB2}"/>
              </a:ext>
            </a:extLst>
          </p:cNvPr>
          <p:cNvSpPr txBox="1"/>
          <p:nvPr/>
        </p:nvSpPr>
        <p:spPr>
          <a:xfrm>
            <a:off x="7332104" y="2001984"/>
            <a:ext cx="432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Clusters=5 &amp; </a:t>
            </a:r>
            <a:r>
              <a:rPr lang="en-US" dirty="0"/>
              <a:t>Max # of iterations = 10</a:t>
            </a:r>
            <a:endParaRPr lang="it-IT" dirty="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65429974-9524-9D41-3C8D-1B9704F50EAF}"/>
              </a:ext>
            </a:extLst>
          </p:cNvPr>
          <p:cNvSpPr/>
          <p:nvPr/>
        </p:nvSpPr>
        <p:spPr>
          <a:xfrm>
            <a:off x="4505834" y="2610623"/>
            <a:ext cx="228600" cy="206527"/>
          </a:xfrm>
          <a:prstGeom prst="ellipse">
            <a:avLst/>
          </a:prstGeom>
          <a:solidFill>
            <a:srgbClr val="6CB8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473AB15-1B57-F92B-D77F-1D9704F585F8}"/>
              </a:ext>
            </a:extLst>
          </p:cNvPr>
          <p:cNvSpPr txBox="1"/>
          <p:nvPr/>
        </p:nvSpPr>
        <p:spPr>
          <a:xfrm>
            <a:off x="4750577" y="2559005"/>
            <a:ext cx="1426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Running</a:t>
            </a:r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998E624E-FEA0-50DC-AC4D-773BE0794F95}"/>
              </a:ext>
            </a:extLst>
          </p:cNvPr>
          <p:cNvSpPr/>
          <p:nvPr/>
        </p:nvSpPr>
        <p:spPr>
          <a:xfrm>
            <a:off x="6283785" y="2625018"/>
            <a:ext cx="228600" cy="206527"/>
          </a:xfrm>
          <a:prstGeom prst="ellipse">
            <a:avLst/>
          </a:prstGeom>
          <a:solidFill>
            <a:srgbClr val="624F1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0D7D027-72FD-BBB3-402C-68A12AD3C709}"/>
              </a:ext>
            </a:extLst>
          </p:cNvPr>
          <p:cNvSpPr txBox="1"/>
          <p:nvPr/>
        </p:nvSpPr>
        <p:spPr>
          <a:xfrm>
            <a:off x="6510220" y="2569189"/>
            <a:ext cx="1426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CPU in use</a:t>
            </a:r>
          </a:p>
        </p:txBody>
      </p:sp>
      <p:pic>
        <p:nvPicPr>
          <p:cNvPr id="6" name="Immagine 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B565CE88-4990-C109-39F3-11E59A61A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" y="2917926"/>
            <a:ext cx="11034695" cy="3397689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0C29ECF-ED68-41DC-2EA3-79EDA956D0D6}"/>
              </a:ext>
            </a:extLst>
          </p:cNvPr>
          <p:cNvSpPr txBox="1">
            <a:spLocks/>
          </p:cNvSpPr>
          <p:nvPr/>
        </p:nvSpPr>
        <p:spPr>
          <a:xfrm>
            <a:off x="834675" y="615747"/>
            <a:ext cx="5758532" cy="9598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3200" b="1" dirty="0"/>
              <a:t>Following </a:t>
            </a:r>
            <a:r>
              <a:rPr lang="it-IT" sz="3200" b="1" dirty="0" err="1"/>
              <a:t>physical</a:t>
            </a:r>
            <a:r>
              <a:rPr lang="it-IT" sz="3200" b="1" dirty="0"/>
              <a:t> cores </a:t>
            </a:r>
            <a:r>
              <a:rPr lang="it-IT" sz="3200" b="1" dirty="0" err="1"/>
              <a:t>order</a:t>
            </a:r>
            <a:endParaRPr lang="it-IT" sz="3200" b="1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0D8366C1-746F-6DC3-40ED-D7E55E9E233E}"/>
              </a:ext>
            </a:extLst>
          </p:cNvPr>
          <p:cNvSpPr/>
          <p:nvPr/>
        </p:nvSpPr>
        <p:spPr>
          <a:xfrm>
            <a:off x="2136366" y="3372520"/>
            <a:ext cx="128587" cy="1285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607CFC69-682F-F419-08A6-A3E62C2EF090}"/>
              </a:ext>
            </a:extLst>
          </p:cNvPr>
          <p:cNvSpPr/>
          <p:nvPr/>
        </p:nvSpPr>
        <p:spPr>
          <a:xfrm>
            <a:off x="2136365" y="3767552"/>
            <a:ext cx="128587" cy="1285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A9F2A16-9109-6E75-6E86-36F0BB2AFEEE}"/>
              </a:ext>
            </a:extLst>
          </p:cNvPr>
          <p:cNvSpPr/>
          <p:nvPr/>
        </p:nvSpPr>
        <p:spPr>
          <a:xfrm>
            <a:off x="2136364" y="4160023"/>
            <a:ext cx="128587" cy="12858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BE0E8308-1346-81F1-A923-09D48A8B4641}"/>
              </a:ext>
            </a:extLst>
          </p:cNvPr>
          <p:cNvSpPr/>
          <p:nvPr/>
        </p:nvSpPr>
        <p:spPr>
          <a:xfrm>
            <a:off x="2136364" y="4548503"/>
            <a:ext cx="128587" cy="12858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4304A77-8049-DFB6-9C7F-3F3DE81E0B08}"/>
              </a:ext>
            </a:extLst>
          </p:cNvPr>
          <p:cNvSpPr/>
          <p:nvPr/>
        </p:nvSpPr>
        <p:spPr>
          <a:xfrm>
            <a:off x="2136363" y="4944672"/>
            <a:ext cx="128587" cy="12858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1776AA2-53B4-421F-F4E3-550936C47BED}"/>
              </a:ext>
            </a:extLst>
          </p:cNvPr>
          <p:cNvSpPr/>
          <p:nvPr/>
        </p:nvSpPr>
        <p:spPr>
          <a:xfrm>
            <a:off x="2136364" y="5337968"/>
            <a:ext cx="128587" cy="128587"/>
          </a:xfrm>
          <a:prstGeom prst="ellipse">
            <a:avLst/>
          </a:prstGeom>
          <a:solidFill>
            <a:srgbClr val="B8CB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2D3F0F2-CC88-1ECE-E86F-AC17286E52D3}"/>
              </a:ext>
            </a:extLst>
          </p:cNvPr>
          <p:cNvSpPr/>
          <p:nvPr/>
        </p:nvSpPr>
        <p:spPr>
          <a:xfrm>
            <a:off x="2136364" y="5728128"/>
            <a:ext cx="128587" cy="128587"/>
          </a:xfrm>
          <a:prstGeom prst="ellipse">
            <a:avLst/>
          </a:prstGeom>
          <a:solidFill>
            <a:srgbClr val="CC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739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8" grpId="0" animBg="1"/>
      <p:bldP spid="30" grpId="0"/>
      <p:bldP spid="31" grpId="0" animBg="1"/>
      <p:bldP spid="32" grpId="0"/>
      <p:bldP spid="7" grpId="0"/>
      <p:bldP spid="2" grpId="0" animBg="1"/>
      <p:bldP spid="4" grpId="0" animBg="1"/>
      <p:bldP spid="5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245231-9E8E-28E4-EB56-B80BB8A47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376761"/>
            <a:ext cx="4023360" cy="8426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Speed Up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magine 13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88C9BC3D-5112-D828-3602-3CE2D16D4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1376486"/>
            <a:ext cx="6846363" cy="3953774"/>
          </a:xfrm>
          <a:prstGeom prst="rect">
            <a:avLst/>
          </a:prstGeom>
        </p:spPr>
      </p:pic>
      <p:sp>
        <p:nvSpPr>
          <p:cNvPr id="15" name="Segnaposto piè di pagina 11">
            <a:extLst>
              <a:ext uri="{FF2B5EF4-FFF2-40B4-BE49-F238E27FC236}">
                <a16:creationId xmlns:a16="http://schemas.microsoft.com/office/drawing/2014/main" id="{FD5E9303-43D3-EA1F-FFCE-FD272686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707D78-387E-258F-E7AD-26515A2CF0D7}"/>
              </a:ext>
            </a:extLst>
          </p:cNvPr>
          <p:cNvSpPr txBox="1"/>
          <p:nvPr/>
        </p:nvSpPr>
        <p:spPr>
          <a:xfrm>
            <a:off x="481029" y="2443754"/>
            <a:ext cx="390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affinity set to follow physical cores order</a:t>
            </a:r>
            <a:endParaRPr lang="it-IT" sz="2800" b="1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5470EB4F-F821-DB52-1CCA-7B8784B3BDAD}"/>
              </a:ext>
            </a:extLst>
          </p:cNvPr>
          <p:cNvSpPr/>
          <p:nvPr/>
        </p:nvSpPr>
        <p:spPr>
          <a:xfrm>
            <a:off x="6784258" y="2462042"/>
            <a:ext cx="754143" cy="7541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69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E326720-DCD3-36EE-D0F0-58AD3199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53" y="1183130"/>
            <a:ext cx="11034695" cy="9689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What’s the cause of this effect?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1DC318C-E6C9-3730-0FC7-23EFE75D10B4}"/>
              </a:ext>
            </a:extLst>
          </p:cNvPr>
          <p:cNvSpPr/>
          <p:nvPr/>
        </p:nvSpPr>
        <p:spPr>
          <a:xfrm>
            <a:off x="363793" y="4284989"/>
            <a:ext cx="11346425" cy="66073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046092D-7333-A450-74B0-04D538275CE1}"/>
              </a:ext>
            </a:extLst>
          </p:cNvPr>
          <p:cNvSpPr txBox="1"/>
          <p:nvPr/>
        </p:nvSpPr>
        <p:spPr>
          <a:xfrm>
            <a:off x="578653" y="3336543"/>
            <a:ext cx="110346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/>
              <a:t>Memory bound</a:t>
            </a:r>
            <a:r>
              <a:rPr lang="it-IT" sz="3600" dirty="0"/>
              <a:t> : </a:t>
            </a:r>
            <a:r>
              <a:rPr lang="it-IT" sz="3600" dirty="0" err="1"/>
              <a:t>issues</a:t>
            </a:r>
            <a:r>
              <a:rPr lang="it-IT" sz="3600" dirty="0"/>
              <a:t> on the memory </a:t>
            </a:r>
            <a:r>
              <a:rPr lang="it-IT" sz="3600" dirty="0" err="1"/>
              <a:t>subsystem</a:t>
            </a:r>
            <a:r>
              <a:rPr lang="it-IT" sz="3600" dirty="0"/>
              <a:t> (cache)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causes</a:t>
            </a:r>
            <a:r>
              <a:rPr lang="it-IT" sz="3600" dirty="0"/>
              <a:t> the </a:t>
            </a:r>
            <a:r>
              <a:rPr lang="it-IT" sz="3600" dirty="0" err="1"/>
              <a:t>introduction</a:t>
            </a:r>
            <a:r>
              <a:rPr lang="it-IT" sz="3600" dirty="0"/>
              <a:t> of </a:t>
            </a:r>
            <a:r>
              <a:rPr lang="it-IT" sz="3600" dirty="0" err="1"/>
              <a:t>stalls</a:t>
            </a:r>
            <a:r>
              <a:rPr lang="it-IT" sz="3600" dirty="0"/>
              <a:t> inside pipeline slots due miss.</a:t>
            </a:r>
          </a:p>
        </p:txBody>
      </p:sp>
      <p:sp>
        <p:nvSpPr>
          <p:cNvPr id="9" name="Segnaposto piè di pagina 11">
            <a:extLst>
              <a:ext uri="{FF2B5EF4-FFF2-40B4-BE49-F238E27FC236}">
                <a16:creationId xmlns:a16="http://schemas.microsoft.com/office/drawing/2014/main" id="{12432912-C011-7030-AD5C-55771E542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</p:spTree>
    <p:extLst>
      <p:ext uri="{BB962C8B-B14F-4D97-AF65-F5344CB8AC3E}">
        <p14:creationId xmlns:p14="http://schemas.microsoft.com/office/powerpoint/2010/main" val="127774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9FD43D-AB85-A225-CCB1-9E496B7B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</a:t>
            </a:r>
            <a:r>
              <a:rPr lang="it-IT" dirty="0" err="1"/>
              <a:t>interpret</a:t>
            </a:r>
            <a:r>
              <a:rPr lang="it-IT" dirty="0"/>
              <a:t> the values</a:t>
            </a:r>
          </a:p>
        </p:txBody>
      </p:sp>
      <p:pic>
        <p:nvPicPr>
          <p:cNvPr id="5" name="Segnaposto contenuto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214DD581-5B8D-FD44-F6E8-3F0C62951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" t="16777" r="11032" b="1359"/>
          <a:stretch/>
        </p:blipFill>
        <p:spPr>
          <a:xfrm>
            <a:off x="706339" y="2749730"/>
            <a:ext cx="10970851" cy="19977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egnaposto piè di pagina 11">
            <a:extLst>
              <a:ext uri="{FF2B5EF4-FFF2-40B4-BE49-F238E27FC236}">
                <a16:creationId xmlns:a16="http://schemas.microsoft.com/office/drawing/2014/main" id="{BBA63ED3-46F8-80DD-098B-210992504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AED9238-8202-9AE1-D2D5-69631A0A2D13}"/>
              </a:ext>
            </a:extLst>
          </p:cNvPr>
          <p:cNvSpPr txBox="1"/>
          <p:nvPr/>
        </p:nvSpPr>
        <p:spPr>
          <a:xfrm>
            <a:off x="578651" y="5367254"/>
            <a:ext cx="315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- 100 000 Points dataset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BCDA09-288D-E228-B0BD-7E6C2369DD16}"/>
              </a:ext>
            </a:extLst>
          </p:cNvPr>
          <p:cNvSpPr txBox="1"/>
          <p:nvPr/>
        </p:nvSpPr>
        <p:spPr>
          <a:xfrm>
            <a:off x="5061527" y="5368675"/>
            <a:ext cx="182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- 6 Threads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63A69AF-745B-D546-1013-F395774950A6}"/>
              </a:ext>
            </a:extLst>
          </p:cNvPr>
          <p:cNvSpPr txBox="1"/>
          <p:nvPr/>
        </p:nvSpPr>
        <p:spPr>
          <a:xfrm>
            <a:off x="9139382" y="5365364"/>
            <a:ext cx="253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Affinity</a:t>
            </a:r>
            <a:endParaRPr lang="it-IT" dirty="0"/>
          </a:p>
        </p:txBody>
      </p:sp>
      <p:pic>
        <p:nvPicPr>
          <p:cNvPr id="10" name="Immagine 9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4D0C11FD-5318-1E0B-0034-7BC4B617D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320" y="582765"/>
            <a:ext cx="1729983" cy="107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5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245231-9E8E-28E4-EB56-B80BB8A47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376761"/>
            <a:ext cx="4023360" cy="8426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Speed Up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egnaposto piè di pagina 11">
            <a:extLst>
              <a:ext uri="{FF2B5EF4-FFF2-40B4-BE49-F238E27FC236}">
                <a16:creationId xmlns:a16="http://schemas.microsoft.com/office/drawing/2014/main" id="{FD5E9303-43D3-EA1F-FFCE-FD272686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707D78-387E-258F-E7AD-26515A2CF0D7}"/>
              </a:ext>
            </a:extLst>
          </p:cNvPr>
          <p:cNvSpPr txBox="1"/>
          <p:nvPr/>
        </p:nvSpPr>
        <p:spPr>
          <a:xfrm>
            <a:off x="481029" y="2422468"/>
            <a:ext cx="39025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/>
              <a:t>Comparison</a:t>
            </a:r>
            <a:r>
              <a:rPr lang="it-IT" sz="2800" b="1" dirty="0"/>
              <a:t> on 100.000 points with </a:t>
            </a:r>
            <a:r>
              <a:rPr lang="it-IT" sz="2800" b="1" dirty="0" err="1"/>
              <a:t>different</a:t>
            </a:r>
            <a:r>
              <a:rPr lang="it-IT" sz="2800" b="1" dirty="0"/>
              <a:t> </a:t>
            </a:r>
            <a:r>
              <a:rPr lang="it-IT" sz="2800" b="1" dirty="0" err="1"/>
              <a:t>affinity</a:t>
            </a:r>
            <a:r>
              <a:rPr lang="it-IT" sz="2800" b="1" dirty="0"/>
              <a:t> </a:t>
            </a:r>
            <a:r>
              <a:rPr lang="it-IT" sz="2800" b="1" dirty="0" err="1"/>
              <a:t>methodologies</a:t>
            </a:r>
            <a:endParaRPr lang="it-IT" sz="2800" b="1" dirty="0"/>
          </a:p>
        </p:txBody>
      </p:sp>
      <p:pic>
        <p:nvPicPr>
          <p:cNvPr id="21" name="Immagine 20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33C80C8A-7825-A63C-A316-42F28DA46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88" y="541816"/>
            <a:ext cx="6575487" cy="578820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0FC03C9-EB10-B1FB-C341-3FE8934EC89B}"/>
              </a:ext>
            </a:extLst>
          </p:cNvPr>
          <p:cNvSpPr txBox="1"/>
          <p:nvPr/>
        </p:nvSpPr>
        <p:spPr>
          <a:xfrm>
            <a:off x="7625250" y="2680480"/>
            <a:ext cx="137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E8113"/>
                </a:solidFill>
              </a:rPr>
              <a:t>0,105 sec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195A5C1-8308-5FB0-7ECB-40E28561B82C}"/>
              </a:ext>
            </a:extLst>
          </p:cNvPr>
          <p:cNvSpPr txBox="1"/>
          <p:nvPr/>
        </p:nvSpPr>
        <p:spPr>
          <a:xfrm>
            <a:off x="6390321" y="1686316"/>
            <a:ext cx="1420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339833"/>
                </a:solidFill>
              </a:rPr>
              <a:t>0,079 sec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FDF84AA-6DEF-F9A4-73AA-9FC7B0FAAC55}"/>
              </a:ext>
            </a:extLst>
          </p:cNvPr>
          <p:cNvSpPr txBox="1"/>
          <p:nvPr/>
        </p:nvSpPr>
        <p:spPr>
          <a:xfrm>
            <a:off x="6051527" y="2162690"/>
            <a:ext cx="143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2076B0"/>
                </a:solidFill>
              </a:rPr>
              <a:t>0,088 sec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BF6D2134-CAB7-25D0-CA96-90A40550D2D9}"/>
              </a:ext>
            </a:extLst>
          </p:cNvPr>
          <p:cNvSpPr/>
          <p:nvPr/>
        </p:nvSpPr>
        <p:spPr>
          <a:xfrm>
            <a:off x="7417390" y="2021884"/>
            <a:ext cx="181212" cy="1755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5C4F5E71-1D38-83FF-E02B-A03C629E6C76}"/>
              </a:ext>
            </a:extLst>
          </p:cNvPr>
          <p:cNvSpPr/>
          <p:nvPr/>
        </p:nvSpPr>
        <p:spPr>
          <a:xfrm>
            <a:off x="7418893" y="2376067"/>
            <a:ext cx="181212" cy="1755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DF6DB77D-98F4-166D-7C79-16D4EBB1B7BA}"/>
              </a:ext>
            </a:extLst>
          </p:cNvPr>
          <p:cNvSpPr/>
          <p:nvPr/>
        </p:nvSpPr>
        <p:spPr>
          <a:xfrm>
            <a:off x="7416512" y="2798997"/>
            <a:ext cx="181212" cy="1755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6516A92-C1AA-2936-D436-AEDEE3111855}"/>
              </a:ext>
            </a:extLst>
          </p:cNvPr>
          <p:cNvSpPr/>
          <p:nvPr/>
        </p:nvSpPr>
        <p:spPr>
          <a:xfrm>
            <a:off x="9425713" y="914568"/>
            <a:ext cx="181212" cy="1755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DA45D08B-FEED-3E9A-BE22-FDCBA81DCD7D}"/>
              </a:ext>
            </a:extLst>
          </p:cNvPr>
          <p:cNvSpPr/>
          <p:nvPr/>
        </p:nvSpPr>
        <p:spPr>
          <a:xfrm>
            <a:off x="9423332" y="1805221"/>
            <a:ext cx="181212" cy="1755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EC3343C-9E2B-33FA-AE00-A21BB35DA7B3}"/>
              </a:ext>
            </a:extLst>
          </p:cNvPr>
          <p:cNvSpPr txBox="1"/>
          <p:nvPr/>
        </p:nvSpPr>
        <p:spPr>
          <a:xfrm>
            <a:off x="9717847" y="1392274"/>
            <a:ext cx="1420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2076B0"/>
                </a:solidFill>
              </a:rPr>
              <a:t>0,074 sec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97BABAA-A887-B263-A7CF-C023B0322ACB}"/>
              </a:ext>
            </a:extLst>
          </p:cNvPr>
          <p:cNvSpPr txBox="1"/>
          <p:nvPr/>
        </p:nvSpPr>
        <p:spPr>
          <a:xfrm>
            <a:off x="9570461" y="832809"/>
            <a:ext cx="143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339833"/>
                </a:solidFill>
              </a:rPr>
              <a:t>0,059 sec</a:t>
            </a:r>
          </a:p>
        </p:txBody>
      </p:sp>
    </p:spTree>
    <p:extLst>
      <p:ext uri="{BB962C8B-B14F-4D97-AF65-F5344CB8AC3E}">
        <p14:creationId xmlns:p14="http://schemas.microsoft.com/office/powerpoint/2010/main" val="50215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245231-9E8E-28E4-EB56-B80BB8A47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376761"/>
            <a:ext cx="4023360" cy="8426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Speed Up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egnaposto piè di pagina 11">
            <a:extLst>
              <a:ext uri="{FF2B5EF4-FFF2-40B4-BE49-F238E27FC236}">
                <a16:creationId xmlns:a16="http://schemas.microsoft.com/office/drawing/2014/main" id="{FD5E9303-43D3-EA1F-FFCE-FD272686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707D78-387E-258F-E7AD-26515A2CF0D7}"/>
              </a:ext>
            </a:extLst>
          </p:cNvPr>
          <p:cNvSpPr txBox="1"/>
          <p:nvPr/>
        </p:nvSpPr>
        <p:spPr>
          <a:xfrm>
            <a:off x="481029" y="2422468"/>
            <a:ext cx="39025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/>
              <a:t>Comparison</a:t>
            </a:r>
            <a:r>
              <a:rPr lang="it-IT" sz="2800" b="1" dirty="0"/>
              <a:t> on 100.000 points with </a:t>
            </a:r>
            <a:r>
              <a:rPr lang="it-IT" sz="2800" b="1" dirty="0" err="1"/>
              <a:t>different</a:t>
            </a:r>
            <a:r>
              <a:rPr lang="it-IT" sz="2800" b="1" dirty="0"/>
              <a:t> </a:t>
            </a:r>
            <a:r>
              <a:rPr lang="it-IT" sz="2800" b="1" dirty="0" err="1"/>
              <a:t>affinity</a:t>
            </a:r>
            <a:r>
              <a:rPr lang="it-IT" sz="2800" b="1" dirty="0"/>
              <a:t> </a:t>
            </a:r>
            <a:r>
              <a:rPr lang="it-IT" sz="2800" b="1" dirty="0" err="1"/>
              <a:t>methodologies</a:t>
            </a:r>
            <a:endParaRPr lang="it-IT" sz="2800" b="1" dirty="0"/>
          </a:p>
        </p:txBody>
      </p:sp>
      <p:pic>
        <p:nvPicPr>
          <p:cNvPr id="21" name="Immagine 20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33C80C8A-7825-A63C-A316-42F28DA46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88" y="541816"/>
            <a:ext cx="6575487" cy="578820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BF6D2134-CAB7-25D0-CA96-90A40550D2D9}"/>
              </a:ext>
            </a:extLst>
          </p:cNvPr>
          <p:cNvSpPr/>
          <p:nvPr/>
        </p:nvSpPr>
        <p:spPr>
          <a:xfrm>
            <a:off x="7417390" y="2021884"/>
            <a:ext cx="181212" cy="1755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DF6DB77D-98F4-166D-7C79-16D4EBB1B7BA}"/>
              </a:ext>
            </a:extLst>
          </p:cNvPr>
          <p:cNvSpPr/>
          <p:nvPr/>
        </p:nvSpPr>
        <p:spPr>
          <a:xfrm>
            <a:off x="7416512" y="2798997"/>
            <a:ext cx="181212" cy="1755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25" name="Immagine 2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0CCE1641-0935-3381-F0F2-3C67F1B2F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3" t="16164" r="27996" b="53320"/>
          <a:stretch/>
        </p:blipFill>
        <p:spPr>
          <a:xfrm>
            <a:off x="5830842" y="1272332"/>
            <a:ext cx="4798235" cy="6341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Immagine 2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E406BE9-3DE3-8269-01D1-5BC3AF8B9F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6" t="21675" r="31088" b="37775"/>
          <a:stretch/>
        </p:blipFill>
        <p:spPr>
          <a:xfrm>
            <a:off x="5712778" y="3065404"/>
            <a:ext cx="5309235" cy="6025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990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E31BE16-7E7F-0BBD-6E22-23B3DEA82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The Algorithm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2F58A35-108A-C7CD-122B-E9651E0E2D4C}"/>
              </a:ext>
            </a:extLst>
          </p:cNvPr>
          <p:cNvSpPr txBox="1"/>
          <p:nvPr/>
        </p:nvSpPr>
        <p:spPr>
          <a:xfrm>
            <a:off x="438912" y="2512611"/>
            <a:ext cx="4832803" cy="1565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Input: 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Dataset of points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clusters K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Max # of iterations</a:t>
            </a: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BDC5EAD5-A1DC-693B-D256-4EA02DA6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3936" y="6356350"/>
            <a:ext cx="102085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9E6E7A3-B10E-14B4-B2A3-CDE85D403F4E}"/>
              </a:ext>
            </a:extLst>
          </p:cNvPr>
          <p:cNvSpPr txBox="1"/>
          <p:nvPr/>
        </p:nvSpPr>
        <p:spPr>
          <a:xfrm>
            <a:off x="438911" y="4077772"/>
            <a:ext cx="452437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Output: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A set of K points called Centroids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The membership of each point in the dataset to one of the K clusters</a:t>
            </a:r>
          </a:p>
        </p:txBody>
      </p:sp>
      <p:pic>
        <p:nvPicPr>
          <p:cNvPr id="31" name="Immagine 30" descr="Immagine che contiene schermata, fiocco di nevesnowflake&#10;&#10;Descrizione generata automaticamente">
            <a:extLst>
              <a:ext uri="{FF2B5EF4-FFF2-40B4-BE49-F238E27FC236}">
                <a16:creationId xmlns:a16="http://schemas.microsoft.com/office/drawing/2014/main" id="{C320EBE6-7439-6939-098C-4B10EF840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67" y="2104447"/>
            <a:ext cx="5638800" cy="4171950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E0EEB5D7-A1DC-9F78-EF50-2E17C7A50A33}"/>
              </a:ext>
            </a:extLst>
          </p:cNvPr>
          <p:cNvSpPr txBox="1"/>
          <p:nvPr/>
        </p:nvSpPr>
        <p:spPr>
          <a:xfrm>
            <a:off x="6534913" y="1580118"/>
            <a:ext cx="384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1) Start Execution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2547CC3-C360-7E72-3CFB-6A2DDF81E916}"/>
              </a:ext>
            </a:extLst>
          </p:cNvPr>
          <p:cNvSpPr txBox="1"/>
          <p:nvPr/>
        </p:nvSpPr>
        <p:spPr>
          <a:xfrm>
            <a:off x="438910" y="5513815"/>
            <a:ext cx="45243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Parameters: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K=5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Max # of iterations = 10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0212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40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245231-9E8E-28E4-EB56-B80BB8A47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376761"/>
            <a:ext cx="4023360" cy="8426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Speed Up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egnaposto piè di pagina 11">
            <a:extLst>
              <a:ext uri="{FF2B5EF4-FFF2-40B4-BE49-F238E27FC236}">
                <a16:creationId xmlns:a16="http://schemas.microsoft.com/office/drawing/2014/main" id="{FD5E9303-43D3-EA1F-FFCE-FD272686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707D78-387E-258F-E7AD-26515A2CF0D7}"/>
              </a:ext>
            </a:extLst>
          </p:cNvPr>
          <p:cNvSpPr txBox="1"/>
          <p:nvPr/>
        </p:nvSpPr>
        <p:spPr>
          <a:xfrm>
            <a:off x="481029" y="2422468"/>
            <a:ext cx="39025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/>
              <a:t>Comparison</a:t>
            </a:r>
            <a:r>
              <a:rPr lang="it-IT" sz="2800" b="1" dirty="0"/>
              <a:t> on 100.000 points with </a:t>
            </a:r>
            <a:r>
              <a:rPr lang="it-IT" sz="2800" b="1" dirty="0" err="1"/>
              <a:t>different</a:t>
            </a:r>
            <a:r>
              <a:rPr lang="it-IT" sz="2800" b="1" dirty="0"/>
              <a:t> </a:t>
            </a:r>
            <a:r>
              <a:rPr lang="it-IT" sz="2800" b="1" dirty="0" err="1"/>
              <a:t>affinity</a:t>
            </a:r>
            <a:r>
              <a:rPr lang="it-IT" sz="2800" b="1" dirty="0"/>
              <a:t> </a:t>
            </a:r>
            <a:r>
              <a:rPr lang="it-IT" sz="2800" b="1" dirty="0" err="1"/>
              <a:t>methodologies</a:t>
            </a:r>
            <a:endParaRPr lang="it-IT" sz="2800" b="1" dirty="0"/>
          </a:p>
        </p:txBody>
      </p:sp>
      <p:pic>
        <p:nvPicPr>
          <p:cNvPr id="21" name="Immagine 20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33C80C8A-7825-A63C-A316-42F28DA46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88" y="541816"/>
            <a:ext cx="6575487" cy="5788203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DF6DB77D-98F4-166D-7C79-16D4EBB1B7BA}"/>
              </a:ext>
            </a:extLst>
          </p:cNvPr>
          <p:cNvSpPr/>
          <p:nvPr/>
        </p:nvSpPr>
        <p:spPr>
          <a:xfrm>
            <a:off x="7749887" y="2392519"/>
            <a:ext cx="181212" cy="1755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CE0FECBE-54EC-1AEF-7585-202EEB7BF6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6" t="16271" r="28359" b="53764"/>
          <a:stretch/>
        </p:blipFill>
        <p:spPr>
          <a:xfrm>
            <a:off x="5717472" y="2648666"/>
            <a:ext cx="5318828" cy="558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magine 1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3FDADC2B-9F2B-96D9-0A19-590F95C210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8" t="20134" r="28323" b="42009"/>
          <a:stretch/>
        </p:blipFill>
        <p:spPr>
          <a:xfrm>
            <a:off x="5717471" y="1660847"/>
            <a:ext cx="5318827" cy="5608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905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245231-9E8E-28E4-EB56-B80BB8A47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376761"/>
            <a:ext cx="4023360" cy="8426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Speed Up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egnaposto piè di pagina 11">
            <a:extLst>
              <a:ext uri="{FF2B5EF4-FFF2-40B4-BE49-F238E27FC236}">
                <a16:creationId xmlns:a16="http://schemas.microsoft.com/office/drawing/2014/main" id="{FD5E9303-43D3-EA1F-FFCE-FD272686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707D78-387E-258F-E7AD-26515A2CF0D7}"/>
              </a:ext>
            </a:extLst>
          </p:cNvPr>
          <p:cNvSpPr txBox="1"/>
          <p:nvPr/>
        </p:nvSpPr>
        <p:spPr>
          <a:xfrm>
            <a:off x="481029" y="2443754"/>
            <a:ext cx="39025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/>
              <a:t>Comparison</a:t>
            </a:r>
            <a:r>
              <a:rPr lang="it-IT" sz="2800" b="1" dirty="0"/>
              <a:t> on 10.000.000 points with </a:t>
            </a:r>
            <a:r>
              <a:rPr lang="it-IT" sz="2800" b="1" dirty="0" err="1"/>
              <a:t>different</a:t>
            </a:r>
            <a:r>
              <a:rPr lang="it-IT" sz="2800" b="1" dirty="0"/>
              <a:t> </a:t>
            </a:r>
            <a:r>
              <a:rPr lang="it-IT" sz="2800" b="1" dirty="0" err="1"/>
              <a:t>affinity</a:t>
            </a:r>
            <a:r>
              <a:rPr lang="it-IT" sz="2800" b="1" dirty="0"/>
              <a:t> </a:t>
            </a:r>
            <a:r>
              <a:rPr lang="it-IT" sz="2800" b="1" dirty="0" err="1"/>
              <a:t>methodologies</a:t>
            </a:r>
            <a:endParaRPr lang="it-IT" sz="2800" b="1" dirty="0"/>
          </a:p>
        </p:txBody>
      </p:sp>
      <p:pic>
        <p:nvPicPr>
          <p:cNvPr id="14" name="Immagine 13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9A229962-F7AA-C24A-4FD1-C486A81C8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069" y="560356"/>
            <a:ext cx="6640980" cy="5695410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58B5F03F-49C7-E454-988E-828C5179EEA7}"/>
              </a:ext>
            </a:extLst>
          </p:cNvPr>
          <p:cNvSpPr/>
          <p:nvPr/>
        </p:nvSpPr>
        <p:spPr>
          <a:xfrm>
            <a:off x="7415648" y="2814121"/>
            <a:ext cx="165932" cy="1678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ED545F5E-7C43-30DD-78AC-5EEC26FABCBE}"/>
              </a:ext>
            </a:extLst>
          </p:cNvPr>
          <p:cNvSpPr/>
          <p:nvPr/>
        </p:nvSpPr>
        <p:spPr>
          <a:xfrm>
            <a:off x="7413267" y="2152059"/>
            <a:ext cx="165932" cy="1678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ADC5BB56-DA63-66C1-F394-AD22C65F0D01}"/>
              </a:ext>
            </a:extLst>
          </p:cNvPr>
          <p:cNvSpPr/>
          <p:nvPr/>
        </p:nvSpPr>
        <p:spPr>
          <a:xfrm>
            <a:off x="7413267" y="2377474"/>
            <a:ext cx="165932" cy="1678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E7EF023-C4A7-4A05-1A98-9D1E06424771}"/>
              </a:ext>
            </a:extLst>
          </p:cNvPr>
          <p:cNvSpPr txBox="1"/>
          <p:nvPr/>
        </p:nvSpPr>
        <p:spPr>
          <a:xfrm>
            <a:off x="6095998" y="2165939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2076B0"/>
                </a:solidFill>
              </a:rPr>
              <a:t>8,668 sec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12588E-AD86-F36E-CD2B-BD9616C6B6C5}"/>
              </a:ext>
            </a:extLst>
          </p:cNvPr>
          <p:cNvSpPr txBox="1"/>
          <p:nvPr/>
        </p:nvSpPr>
        <p:spPr>
          <a:xfrm>
            <a:off x="7483979" y="2904909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E8113"/>
                </a:solidFill>
              </a:rPr>
              <a:t>10,251 sec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52D1F9-8634-B219-F6B1-9C078EA8BD70}"/>
              </a:ext>
            </a:extLst>
          </p:cNvPr>
          <p:cNvSpPr txBox="1"/>
          <p:nvPr/>
        </p:nvSpPr>
        <p:spPr>
          <a:xfrm>
            <a:off x="6301803" y="169660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339833"/>
                </a:solidFill>
              </a:rPr>
              <a:t>8,022 sec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DB93B39B-0200-EBDC-1F31-BE5E50C6D1C9}"/>
              </a:ext>
            </a:extLst>
          </p:cNvPr>
          <p:cNvSpPr/>
          <p:nvPr/>
        </p:nvSpPr>
        <p:spPr>
          <a:xfrm>
            <a:off x="9402467" y="938931"/>
            <a:ext cx="165932" cy="1678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78277FBE-A274-E6BE-E2DF-FAA7E6839DD8}"/>
              </a:ext>
            </a:extLst>
          </p:cNvPr>
          <p:cNvSpPr/>
          <p:nvPr/>
        </p:nvSpPr>
        <p:spPr>
          <a:xfrm>
            <a:off x="9401867" y="1352304"/>
            <a:ext cx="165932" cy="1678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F1EA0F4-84D3-C2B0-4B1B-96E7A0CCA637}"/>
              </a:ext>
            </a:extLst>
          </p:cNvPr>
          <p:cNvSpPr txBox="1"/>
          <p:nvPr/>
        </p:nvSpPr>
        <p:spPr>
          <a:xfrm>
            <a:off x="9286644" y="158751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2076B0"/>
                </a:solidFill>
              </a:rPr>
              <a:t>6,357 sec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CCC25CD-6E7D-BAA9-8E8B-937431C5924E}"/>
              </a:ext>
            </a:extLst>
          </p:cNvPr>
          <p:cNvSpPr txBox="1"/>
          <p:nvPr/>
        </p:nvSpPr>
        <p:spPr>
          <a:xfrm>
            <a:off x="8104033" y="840097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339833"/>
                </a:solidFill>
              </a:rPr>
              <a:t>5,740 sec</a:t>
            </a:r>
          </a:p>
        </p:txBody>
      </p:sp>
    </p:spTree>
    <p:extLst>
      <p:ext uri="{BB962C8B-B14F-4D97-AF65-F5344CB8AC3E}">
        <p14:creationId xmlns:p14="http://schemas.microsoft.com/office/powerpoint/2010/main" val="368232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  <p:bldP spid="11" grpId="0" animBg="1"/>
      <p:bldP spid="12" grpId="0" animBg="1"/>
      <p:bldP spid="13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245231-9E8E-28E4-EB56-B80BB8A47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376761"/>
            <a:ext cx="4023360" cy="8426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Speed Up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egnaposto piè di pagina 11">
            <a:extLst>
              <a:ext uri="{FF2B5EF4-FFF2-40B4-BE49-F238E27FC236}">
                <a16:creationId xmlns:a16="http://schemas.microsoft.com/office/drawing/2014/main" id="{FD5E9303-43D3-EA1F-FFCE-FD272686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707D78-387E-258F-E7AD-26515A2CF0D7}"/>
              </a:ext>
            </a:extLst>
          </p:cNvPr>
          <p:cNvSpPr txBox="1"/>
          <p:nvPr/>
        </p:nvSpPr>
        <p:spPr>
          <a:xfrm>
            <a:off x="481029" y="2443754"/>
            <a:ext cx="39025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/>
              <a:t>Comparison</a:t>
            </a:r>
            <a:r>
              <a:rPr lang="it-IT" sz="2800" b="1" dirty="0"/>
              <a:t> on 10.000.000 points with </a:t>
            </a:r>
            <a:r>
              <a:rPr lang="it-IT" sz="2800" b="1" dirty="0" err="1"/>
              <a:t>different</a:t>
            </a:r>
            <a:r>
              <a:rPr lang="it-IT" sz="2800" b="1" dirty="0"/>
              <a:t> </a:t>
            </a:r>
            <a:r>
              <a:rPr lang="it-IT" sz="2800" b="1" dirty="0" err="1"/>
              <a:t>affinity</a:t>
            </a:r>
            <a:r>
              <a:rPr lang="it-IT" sz="2800" b="1" dirty="0"/>
              <a:t> </a:t>
            </a:r>
            <a:r>
              <a:rPr lang="it-IT" sz="2800" b="1" dirty="0" err="1"/>
              <a:t>methodologies</a:t>
            </a:r>
            <a:endParaRPr lang="it-IT" sz="2800" b="1" dirty="0"/>
          </a:p>
        </p:txBody>
      </p:sp>
      <p:pic>
        <p:nvPicPr>
          <p:cNvPr id="14" name="Immagine 13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9A229962-F7AA-C24A-4FD1-C486A81C8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069" y="560356"/>
            <a:ext cx="6640980" cy="5695410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ADC5BB56-DA63-66C1-F394-AD22C65F0D01}"/>
              </a:ext>
            </a:extLst>
          </p:cNvPr>
          <p:cNvSpPr/>
          <p:nvPr/>
        </p:nvSpPr>
        <p:spPr>
          <a:xfrm>
            <a:off x="7746642" y="2188936"/>
            <a:ext cx="165932" cy="1678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632763-1CF8-C2E3-D01D-722BA2C9458A}"/>
              </a:ext>
            </a:extLst>
          </p:cNvPr>
          <p:cNvSpPr txBox="1"/>
          <p:nvPr/>
        </p:nvSpPr>
        <p:spPr>
          <a:xfrm>
            <a:off x="481029" y="4811524"/>
            <a:ext cx="4023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O.S obtains a smoother curve increasing the load and in some cases better than with fixed affinity management.</a:t>
            </a:r>
            <a:endParaRPr lang="it-IT" dirty="0"/>
          </a:p>
        </p:txBody>
      </p:sp>
      <p:pic>
        <p:nvPicPr>
          <p:cNvPr id="18" name="Immagine 17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4002EF65-4122-734D-5770-0AD78DFD60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9" b="910"/>
          <a:stretch/>
        </p:blipFill>
        <p:spPr>
          <a:xfrm>
            <a:off x="8189559" y="2497523"/>
            <a:ext cx="3370898" cy="1991487"/>
          </a:xfrm>
          <a:prstGeom prst="rect">
            <a:avLst/>
          </a:prstGeom>
          <a:solidFill>
            <a:srgbClr val="2E76A2"/>
          </a:solidFill>
          <a:ln w="28575">
            <a:solidFill>
              <a:srgbClr val="2E76A2"/>
            </a:solidFill>
          </a:ln>
        </p:spPr>
      </p:pic>
      <p:pic>
        <p:nvPicPr>
          <p:cNvPr id="22" name="Immagine 21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7A67E92D-D562-ED2C-08FA-410B511080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145" b="6559"/>
          <a:stretch/>
        </p:blipFill>
        <p:spPr>
          <a:xfrm>
            <a:off x="8188341" y="1600271"/>
            <a:ext cx="3370898" cy="60521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087C4E0B-3C7C-5A50-2595-9FEF79A40226}"/>
              </a:ext>
            </a:extLst>
          </p:cNvPr>
          <p:cNvSpPr/>
          <p:nvPr/>
        </p:nvSpPr>
        <p:spPr>
          <a:xfrm>
            <a:off x="7763756" y="4101906"/>
            <a:ext cx="322504" cy="17172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60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245231-9E8E-28E4-EB56-B80BB8A47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376761"/>
            <a:ext cx="4023360" cy="8426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Speed Up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egnaposto piè di pagina 11">
            <a:extLst>
              <a:ext uri="{FF2B5EF4-FFF2-40B4-BE49-F238E27FC236}">
                <a16:creationId xmlns:a16="http://schemas.microsoft.com/office/drawing/2014/main" id="{FD5E9303-43D3-EA1F-FFCE-FD272686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707D78-387E-258F-E7AD-26515A2CF0D7}"/>
              </a:ext>
            </a:extLst>
          </p:cNvPr>
          <p:cNvSpPr txBox="1"/>
          <p:nvPr/>
        </p:nvSpPr>
        <p:spPr>
          <a:xfrm>
            <a:off x="481029" y="2443754"/>
            <a:ext cx="39025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/>
              <a:t>Comparison</a:t>
            </a:r>
            <a:r>
              <a:rPr lang="it-IT" sz="2800" b="1" dirty="0"/>
              <a:t> on 10.000.000 points with </a:t>
            </a:r>
            <a:r>
              <a:rPr lang="it-IT" sz="2800" b="1" dirty="0" err="1"/>
              <a:t>different</a:t>
            </a:r>
            <a:r>
              <a:rPr lang="it-IT" sz="2800" b="1" dirty="0"/>
              <a:t> </a:t>
            </a:r>
            <a:r>
              <a:rPr lang="it-IT" sz="2800" b="1" dirty="0" err="1"/>
              <a:t>affinity</a:t>
            </a:r>
            <a:r>
              <a:rPr lang="it-IT" sz="2800" b="1" dirty="0"/>
              <a:t> </a:t>
            </a:r>
            <a:r>
              <a:rPr lang="it-IT" sz="2800" b="1" dirty="0" err="1"/>
              <a:t>methodologies</a:t>
            </a:r>
            <a:endParaRPr lang="it-IT" sz="2800" b="1" dirty="0"/>
          </a:p>
        </p:txBody>
      </p:sp>
      <p:pic>
        <p:nvPicPr>
          <p:cNvPr id="14" name="Immagine 13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9A229962-F7AA-C24A-4FD1-C486A81C8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069" y="560356"/>
            <a:ext cx="6640980" cy="5695410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ADC5BB56-DA63-66C1-F394-AD22C65F0D01}"/>
              </a:ext>
            </a:extLst>
          </p:cNvPr>
          <p:cNvSpPr/>
          <p:nvPr/>
        </p:nvSpPr>
        <p:spPr>
          <a:xfrm>
            <a:off x="7751405" y="2408012"/>
            <a:ext cx="165932" cy="1678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632763-1CF8-C2E3-D01D-722BA2C9458A}"/>
              </a:ext>
            </a:extLst>
          </p:cNvPr>
          <p:cNvSpPr txBox="1"/>
          <p:nvPr/>
        </p:nvSpPr>
        <p:spPr>
          <a:xfrm>
            <a:off x="481029" y="4811524"/>
            <a:ext cx="4023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O.S obtains a smoother curve increasing the load and in some cases better than with fixed affinity management.</a:t>
            </a:r>
            <a:endParaRPr lang="it-IT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17CE6EE3-F319-4195-D6B1-9C393D0A9C72}"/>
              </a:ext>
            </a:extLst>
          </p:cNvPr>
          <p:cNvSpPr/>
          <p:nvPr/>
        </p:nvSpPr>
        <p:spPr>
          <a:xfrm>
            <a:off x="7751397" y="2555650"/>
            <a:ext cx="165932" cy="1678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8" name="Immagine 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4557F300-575C-1555-7188-05FF4B2EC9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56"/>
          <a:stretch/>
        </p:blipFill>
        <p:spPr>
          <a:xfrm>
            <a:off x="7969908" y="2724677"/>
            <a:ext cx="3381325" cy="1000125"/>
          </a:xfrm>
          <a:prstGeom prst="rect">
            <a:avLst/>
          </a:prstGeom>
          <a:ln w="28575">
            <a:solidFill>
              <a:srgbClr val="3F943D"/>
            </a:solidFill>
          </a:ln>
        </p:spPr>
      </p:pic>
      <p:pic>
        <p:nvPicPr>
          <p:cNvPr id="10" name="Immagine 9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E26C58D6-7F78-00A2-114E-4FBC8F7F74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3896" b="51162"/>
          <a:stretch/>
        </p:blipFill>
        <p:spPr>
          <a:xfrm>
            <a:off x="7969908" y="1491818"/>
            <a:ext cx="3381375" cy="1000125"/>
          </a:xfrm>
          <a:prstGeom prst="rect">
            <a:avLst/>
          </a:prstGeom>
          <a:ln w="28575">
            <a:solidFill>
              <a:srgbClr val="F4811F"/>
            </a:solidFill>
          </a:ln>
        </p:spPr>
      </p:pic>
    </p:spTree>
    <p:extLst>
      <p:ext uri="{BB962C8B-B14F-4D97-AF65-F5344CB8AC3E}">
        <p14:creationId xmlns:p14="http://schemas.microsoft.com/office/powerpoint/2010/main" val="289353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E35CD94-E8B8-3EE8-32B4-3B9AE1D10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it-IT"/>
              <a:t>Optimizations</a:t>
            </a:r>
            <a:endParaRPr lang="it-IT" dirty="0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7BC731-919A-6DFE-9E6B-D589BF54B6AD}"/>
              </a:ext>
            </a:extLst>
          </p:cNvPr>
          <p:cNvSpPr>
            <a:spLocks/>
          </p:cNvSpPr>
          <p:nvPr/>
        </p:nvSpPr>
        <p:spPr>
          <a:xfrm>
            <a:off x="838200" y="1774364"/>
            <a:ext cx="4844834" cy="669334"/>
          </a:xfrm>
          <a:prstGeom prst="rect">
            <a:avLst/>
          </a:prstGeom>
        </p:spPr>
        <p:txBody>
          <a:bodyPr/>
          <a:lstStyle/>
          <a:p>
            <a:pPr defTabSz="850392">
              <a:spcAft>
                <a:spcPts val="600"/>
              </a:spcAft>
            </a:pPr>
            <a:r>
              <a:rPr lang="it-IT" sz="1674" b="1" kern="1200" dirty="0"/>
              <a:t>OPT.1: Data structures</a:t>
            </a:r>
            <a:endParaRPr lang="it-IT" b="1" dirty="0"/>
          </a:p>
        </p:txBody>
      </p:sp>
      <p:pic>
        <p:nvPicPr>
          <p:cNvPr id="7" name="Immagine 6" descr="Immagine che contiene testo, Carattere, bianco&#10;&#10;Descrizione generata automaticamente">
            <a:extLst>
              <a:ext uri="{FF2B5EF4-FFF2-40B4-BE49-F238E27FC236}">
                <a16:creationId xmlns:a16="http://schemas.microsoft.com/office/drawing/2014/main" id="{6FA64015-4776-88B1-3B89-0D8CD0FF1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26" y="2666477"/>
            <a:ext cx="4079942" cy="1023397"/>
          </a:xfrm>
          <a:prstGeom prst="rect">
            <a:avLst/>
          </a:prstGeom>
        </p:spPr>
      </p:pic>
      <p:pic>
        <p:nvPicPr>
          <p:cNvPr id="9" name="Immagine 8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AC06BE91-B854-B335-FF25-4140F886D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232" y="2338338"/>
            <a:ext cx="6284569" cy="2224626"/>
          </a:xfrm>
          <a:prstGeom prst="rect">
            <a:avLst/>
          </a:prstGeom>
        </p:spPr>
      </p:pic>
      <p:pic>
        <p:nvPicPr>
          <p:cNvPr id="11" name="Immagine 10" descr="Immagine che contiene testo, Carattere&#10;&#10;Descrizione generata automaticamente">
            <a:extLst>
              <a:ext uri="{FF2B5EF4-FFF2-40B4-BE49-F238E27FC236}">
                <a16:creationId xmlns:a16="http://schemas.microsoft.com/office/drawing/2014/main" id="{40917FA5-21D2-B263-4DBD-F854C7721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32355"/>
            <a:ext cx="2787346" cy="738201"/>
          </a:xfrm>
          <a:prstGeom prst="rect">
            <a:avLst/>
          </a:prstGeom>
        </p:spPr>
      </p:pic>
      <p:pic>
        <p:nvPicPr>
          <p:cNvPr id="13" name="Immagine 12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DCE6E35E-E676-61DA-B651-35706CE1FB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232" y="5189686"/>
            <a:ext cx="6035203" cy="823541"/>
          </a:xfrm>
          <a:prstGeom prst="rect">
            <a:avLst/>
          </a:prstGeom>
        </p:spPr>
      </p:pic>
      <p:sp>
        <p:nvSpPr>
          <p:cNvPr id="15" name="Segnaposto piè di pagina 11">
            <a:extLst>
              <a:ext uri="{FF2B5EF4-FFF2-40B4-BE49-F238E27FC236}">
                <a16:creationId xmlns:a16="http://schemas.microsoft.com/office/drawing/2014/main" id="{9B1E0E83-28D6-4BAE-57E0-B32C7C625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FC3A435C-EBC3-3BB6-581F-E8D60EA5D3D7}"/>
              </a:ext>
            </a:extLst>
          </p:cNvPr>
          <p:cNvSpPr/>
          <p:nvPr/>
        </p:nvSpPr>
        <p:spPr>
          <a:xfrm>
            <a:off x="3937273" y="5418892"/>
            <a:ext cx="1052945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imbolo &quot;Non consentito&quot; 22">
            <a:extLst>
              <a:ext uri="{FF2B5EF4-FFF2-40B4-BE49-F238E27FC236}">
                <a16:creationId xmlns:a16="http://schemas.microsoft.com/office/drawing/2014/main" id="{FA71826A-8F13-9ECC-E64B-14521A3897F1}"/>
              </a:ext>
            </a:extLst>
          </p:cNvPr>
          <p:cNvSpPr/>
          <p:nvPr/>
        </p:nvSpPr>
        <p:spPr>
          <a:xfrm>
            <a:off x="6535372" y="2608231"/>
            <a:ext cx="1634836" cy="1684762"/>
          </a:xfrm>
          <a:prstGeom prst="noSmoking">
            <a:avLst/>
          </a:prstGeom>
          <a:solidFill>
            <a:srgbClr val="FF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 animBg="1"/>
      <p:bldP spid="17" grpId="1" animBg="1"/>
      <p:bldP spid="23" grpId="0" animBg="1"/>
      <p:bldP spid="23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E35CD94-E8B8-3EE8-32B4-3B9AE1D10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it-IT"/>
              <a:t>Optimizations</a:t>
            </a:r>
            <a:endParaRPr lang="it-IT" dirty="0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7BC731-919A-6DFE-9E6B-D589BF54B6AD}"/>
              </a:ext>
            </a:extLst>
          </p:cNvPr>
          <p:cNvSpPr>
            <a:spLocks/>
          </p:cNvSpPr>
          <p:nvPr/>
        </p:nvSpPr>
        <p:spPr>
          <a:xfrm>
            <a:off x="838200" y="1774364"/>
            <a:ext cx="4844834" cy="436198"/>
          </a:xfrm>
          <a:prstGeom prst="rect">
            <a:avLst/>
          </a:prstGeom>
        </p:spPr>
        <p:txBody>
          <a:bodyPr/>
          <a:lstStyle/>
          <a:p>
            <a:pPr defTabSz="850392">
              <a:spcAft>
                <a:spcPts val="600"/>
              </a:spcAft>
            </a:pPr>
            <a:r>
              <a:rPr lang="it-IT" sz="1674" b="1" kern="1200" dirty="0"/>
              <a:t>OPT.2: </a:t>
            </a:r>
            <a:r>
              <a:rPr lang="it-IT" sz="1674" b="1" kern="1200" dirty="0" err="1"/>
              <a:t>Math.h</a:t>
            </a:r>
            <a:endParaRPr lang="it-IT" b="1" dirty="0"/>
          </a:p>
        </p:txBody>
      </p:sp>
      <p:sp>
        <p:nvSpPr>
          <p:cNvPr id="15" name="Segnaposto piè di pagina 11">
            <a:extLst>
              <a:ext uri="{FF2B5EF4-FFF2-40B4-BE49-F238E27FC236}">
                <a16:creationId xmlns:a16="http://schemas.microsoft.com/office/drawing/2014/main" id="{9B1E0E83-28D6-4BAE-57E0-B32C7C625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C2BFD09-3DDC-B3EC-1804-515419EDC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321" y="2210562"/>
            <a:ext cx="7743825" cy="1543050"/>
          </a:xfrm>
          <a:prstGeom prst="rect">
            <a:avLst/>
          </a:prstGeom>
        </p:spPr>
      </p:pic>
      <p:pic>
        <p:nvPicPr>
          <p:cNvPr id="8" name="Immagine 7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BFDE7B70-5713-5938-3469-9F893D54D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321" y="4400551"/>
            <a:ext cx="7886700" cy="1695450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9D3A973A-551C-B7F6-BDAB-4794B41EDA19}"/>
              </a:ext>
            </a:extLst>
          </p:cNvPr>
          <p:cNvSpPr/>
          <p:nvPr/>
        </p:nvSpPr>
        <p:spPr>
          <a:xfrm rot="5400000">
            <a:off x="5988534" y="3812389"/>
            <a:ext cx="577009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BC886C7-9FDD-5810-4CEA-2F5BC464C769}"/>
              </a:ext>
            </a:extLst>
          </p:cNvPr>
          <p:cNvSpPr/>
          <p:nvPr/>
        </p:nvSpPr>
        <p:spPr>
          <a:xfrm>
            <a:off x="3276600" y="2865120"/>
            <a:ext cx="7116546" cy="194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BB5BE9B-00A7-A7E1-2FEE-74EFAEB14D3E}"/>
              </a:ext>
            </a:extLst>
          </p:cNvPr>
          <p:cNvSpPr/>
          <p:nvPr/>
        </p:nvSpPr>
        <p:spPr>
          <a:xfrm>
            <a:off x="3275857" y="5231812"/>
            <a:ext cx="7116546" cy="194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651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4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E35CD94-E8B8-3EE8-32B4-3B9AE1D10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it-IT"/>
              <a:t>Optimizations</a:t>
            </a:r>
            <a:endParaRPr lang="it-IT" dirty="0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7BC731-919A-6DFE-9E6B-D589BF54B6AD}"/>
              </a:ext>
            </a:extLst>
          </p:cNvPr>
          <p:cNvSpPr>
            <a:spLocks/>
          </p:cNvSpPr>
          <p:nvPr/>
        </p:nvSpPr>
        <p:spPr>
          <a:xfrm>
            <a:off x="838200" y="1774364"/>
            <a:ext cx="4844834" cy="436198"/>
          </a:xfrm>
          <a:prstGeom prst="rect">
            <a:avLst/>
          </a:prstGeom>
        </p:spPr>
        <p:txBody>
          <a:bodyPr/>
          <a:lstStyle/>
          <a:p>
            <a:pPr defTabSz="850392">
              <a:spcAft>
                <a:spcPts val="600"/>
              </a:spcAft>
            </a:pPr>
            <a:r>
              <a:rPr lang="it-IT" sz="1674" b="1" kern="1200" dirty="0">
                <a:latin typeface="+mn-lt"/>
                <a:ea typeface="+mn-ea"/>
                <a:cs typeface="+mn-cs"/>
              </a:rPr>
              <a:t>OPT.3: To act on the </a:t>
            </a:r>
            <a:r>
              <a:rPr lang="it-IT" sz="1674" b="1" kern="1200" dirty="0" err="1">
                <a:latin typeface="+mn-lt"/>
                <a:ea typeface="+mn-ea"/>
                <a:cs typeface="+mn-cs"/>
              </a:rPr>
              <a:t>algorithm</a:t>
            </a:r>
            <a:r>
              <a:rPr lang="it-IT" sz="1674" b="1" kern="1200" dirty="0">
                <a:latin typeface="+mn-lt"/>
                <a:ea typeface="+mn-ea"/>
                <a:cs typeface="+mn-cs"/>
              </a:rPr>
              <a:t> </a:t>
            </a:r>
            <a:r>
              <a:rPr lang="it-IT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 a </a:t>
            </a:r>
            <a:r>
              <a:rPr lang="it-IT" sz="1674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little</a:t>
            </a:r>
            <a:r>
              <a:rPr lang="it-IT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it-IT" dirty="0"/>
          </a:p>
        </p:txBody>
      </p:sp>
      <p:sp>
        <p:nvSpPr>
          <p:cNvPr id="15" name="Segnaposto piè di pagina 11">
            <a:extLst>
              <a:ext uri="{FF2B5EF4-FFF2-40B4-BE49-F238E27FC236}">
                <a16:creationId xmlns:a16="http://schemas.microsoft.com/office/drawing/2014/main" id="{9B1E0E83-28D6-4BAE-57E0-B32C7C625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87BD1C-267A-A5A2-A26D-2CD9218A55A6}"/>
              </a:ext>
            </a:extLst>
          </p:cNvPr>
          <p:cNvSpPr txBox="1"/>
          <p:nvPr/>
        </p:nvSpPr>
        <p:spPr>
          <a:xfrm>
            <a:off x="838200" y="2355368"/>
            <a:ext cx="9063182" cy="106326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800" dirty="0"/>
              <a:t>We are not actually interested in obtaining the exact distance, but only to discover the minimum among all the centroids.</a:t>
            </a:r>
          </a:p>
          <a:p>
            <a:pPr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800" dirty="0"/>
              <a:t>We can avoid to compute the square root.</a:t>
            </a:r>
          </a:p>
        </p:txBody>
      </p:sp>
      <p:pic>
        <p:nvPicPr>
          <p:cNvPr id="7" name="Immagine 6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7BFA3AF5-2D9C-B9F0-7920-34EDC8239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03" y="3726437"/>
            <a:ext cx="8415971" cy="2043427"/>
          </a:xfrm>
          <a:prstGeom prst="rect">
            <a:avLst/>
          </a:prstGeom>
        </p:spPr>
      </p:pic>
      <p:sp>
        <p:nvSpPr>
          <p:cNvPr id="12" name="Simbolo &quot;Non consentito&quot; 11">
            <a:extLst>
              <a:ext uri="{FF2B5EF4-FFF2-40B4-BE49-F238E27FC236}">
                <a16:creationId xmlns:a16="http://schemas.microsoft.com/office/drawing/2014/main" id="{5B46C09E-7473-9D81-6789-6E57F7588406}"/>
              </a:ext>
            </a:extLst>
          </p:cNvPr>
          <p:cNvSpPr/>
          <p:nvPr/>
        </p:nvSpPr>
        <p:spPr>
          <a:xfrm>
            <a:off x="1976726" y="5148278"/>
            <a:ext cx="197876" cy="189367"/>
          </a:xfrm>
          <a:prstGeom prst="noSmoking">
            <a:avLst/>
          </a:prstGeom>
          <a:solidFill>
            <a:srgbClr val="FF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5" name="Simbolo &quot;Non consentito&quot; 4">
            <a:extLst>
              <a:ext uri="{FF2B5EF4-FFF2-40B4-BE49-F238E27FC236}">
                <a16:creationId xmlns:a16="http://schemas.microsoft.com/office/drawing/2014/main" id="{93FE4FD0-0A46-6624-38BE-910EB7D1E8D6}"/>
              </a:ext>
            </a:extLst>
          </p:cNvPr>
          <p:cNvSpPr/>
          <p:nvPr/>
        </p:nvSpPr>
        <p:spPr>
          <a:xfrm>
            <a:off x="5683034" y="5148278"/>
            <a:ext cx="197876" cy="189367"/>
          </a:xfrm>
          <a:prstGeom prst="noSmoking">
            <a:avLst/>
          </a:prstGeom>
          <a:solidFill>
            <a:srgbClr val="FF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1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35CD94-E8B8-3EE8-32B4-3B9AE1D10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Optimizations results</a:t>
            </a:r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426EB05A-E96D-170F-7DC5-4ED02062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C0F4A3-4100-8AEB-17BF-202D00F4C1FE}"/>
              </a:ext>
            </a:extLst>
          </p:cNvPr>
          <p:cNvSpPr/>
          <p:nvPr/>
        </p:nvSpPr>
        <p:spPr>
          <a:xfrm>
            <a:off x="6695768" y="491613"/>
            <a:ext cx="2418735" cy="10955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testo, schermata, diagramma, Policromia&#10;&#10;Descrizione generata automaticamente">
            <a:extLst>
              <a:ext uri="{FF2B5EF4-FFF2-40B4-BE49-F238E27FC236}">
                <a16:creationId xmlns:a16="http://schemas.microsoft.com/office/drawing/2014/main" id="{42CD907B-BA27-9B42-08F7-AB10CAFE0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823" y="2028569"/>
            <a:ext cx="9021890" cy="432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CPU with binary numbers and blueprint">
            <a:extLst>
              <a:ext uri="{FF2B5EF4-FFF2-40B4-BE49-F238E27FC236}">
                <a16:creationId xmlns:a16="http://schemas.microsoft.com/office/drawing/2014/main" id="{6DE244BC-0FDB-9073-AE2E-830E99934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1BB0F1C-BA0D-7A7F-FFA6-1EEB54D08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72" y="415936"/>
            <a:ext cx="11497540" cy="41351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500">
                <a:solidFill>
                  <a:schemeClr val="bg1"/>
                </a:solidFill>
              </a:rPr>
              <a:t>If we use a GPU?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9D9EC3B-C761-96D0-7C96-DEF51FE9F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02681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University of Pisa - Computer Architecture: </a:t>
            </a:r>
            <a:r>
              <a:rPr lang="en-US" sz="9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parallel Implementation by Carlo Pio Pace and Davide Vigna</a:t>
            </a:r>
          </a:p>
        </p:txBody>
      </p:sp>
    </p:spTree>
    <p:extLst>
      <p:ext uri="{BB962C8B-B14F-4D97-AF65-F5344CB8AC3E}">
        <p14:creationId xmlns:p14="http://schemas.microsoft.com/office/powerpoint/2010/main" val="218479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2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876246B-8112-0F3D-68B3-B02C1137F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it-IT" sz="3200"/>
              <a:t>GPU Nvidia GeForce GTX 1060</a:t>
            </a:r>
            <a:endParaRPr lang="it-IT" sz="3200" dirty="0"/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Segnaposto contenuto 7" descr="Immagine che contiene design, unità&#10;&#10;Descrizione generata automaticamente">
            <a:extLst>
              <a:ext uri="{FF2B5EF4-FFF2-40B4-BE49-F238E27FC236}">
                <a16:creationId xmlns:a16="http://schemas.microsoft.com/office/drawing/2014/main" id="{01A95CAD-E5B0-831F-6C2F-F27A6A33F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87457"/>
            <a:ext cx="1651992" cy="1644650"/>
          </a:xfrm>
        </p:spPr>
      </p:pic>
      <p:pic>
        <p:nvPicPr>
          <p:cNvPr id="6" name="Segnaposto contenuto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34FBD90F-DDD7-AECC-D2DD-005C967FF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608" y="2734056"/>
            <a:ext cx="8055176" cy="3483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egnaposto piè di pagina 11">
            <a:extLst>
              <a:ext uri="{FF2B5EF4-FFF2-40B4-BE49-F238E27FC236}">
                <a16:creationId xmlns:a16="http://schemas.microsoft.com/office/drawing/2014/main" id="{AEFF4E1A-82BA-E472-8C56-313E1EEAB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  <a:endParaRPr lang="en-US" sz="9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17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E31BE16-7E7F-0BBD-6E22-23B3DEA82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The Algorithm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2F58A35-108A-C7CD-122B-E9651E0E2D4C}"/>
              </a:ext>
            </a:extLst>
          </p:cNvPr>
          <p:cNvSpPr txBox="1"/>
          <p:nvPr/>
        </p:nvSpPr>
        <p:spPr>
          <a:xfrm>
            <a:off x="438912" y="2512611"/>
            <a:ext cx="4832803" cy="1565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Input: 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Dataset of points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clusters K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Max # of iterations</a:t>
            </a: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BDC5EAD5-A1DC-693B-D256-4EA02DA6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3936" y="6356350"/>
            <a:ext cx="102085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9E6E7A3-B10E-14B4-B2A3-CDE85D403F4E}"/>
              </a:ext>
            </a:extLst>
          </p:cNvPr>
          <p:cNvSpPr txBox="1"/>
          <p:nvPr/>
        </p:nvSpPr>
        <p:spPr>
          <a:xfrm>
            <a:off x="438911" y="4077772"/>
            <a:ext cx="452437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Output: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A set of K points called Centroids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The membership of each point in the dataset to one of the K clusters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E0EEB5D7-A1DC-9F78-EF50-2E17C7A50A33}"/>
              </a:ext>
            </a:extLst>
          </p:cNvPr>
          <p:cNvSpPr txBox="1"/>
          <p:nvPr/>
        </p:nvSpPr>
        <p:spPr>
          <a:xfrm>
            <a:off x="6534912" y="1580118"/>
            <a:ext cx="493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2) Initialization of K random Centroids</a:t>
            </a:r>
          </a:p>
        </p:txBody>
      </p:sp>
      <p:pic>
        <p:nvPicPr>
          <p:cNvPr id="4" name="Immagine 3" descr="Immagine che contiene fiore, fiocco di nevesnowflake&#10;&#10;Descrizione generata automaticamente">
            <a:extLst>
              <a:ext uri="{FF2B5EF4-FFF2-40B4-BE49-F238E27FC236}">
                <a16:creationId xmlns:a16="http://schemas.microsoft.com/office/drawing/2014/main" id="{9F430A59-9775-84E1-A591-3DC834667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243" y="2083883"/>
            <a:ext cx="5495925" cy="4191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6F72ED-2426-ABB6-0068-902A52AA57C6}"/>
              </a:ext>
            </a:extLst>
          </p:cNvPr>
          <p:cNvSpPr txBox="1"/>
          <p:nvPr/>
        </p:nvSpPr>
        <p:spPr>
          <a:xfrm>
            <a:off x="438910" y="5513815"/>
            <a:ext cx="45243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Parameters: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K=5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Max # of iterations = 10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93431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0CB507-F5DD-5DF8-D6BB-31CA9B2B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GPU – </a:t>
            </a:r>
            <a:r>
              <a:rPr lang="it-IT" dirty="0" err="1"/>
              <a:t>Initial</a:t>
            </a:r>
            <a:r>
              <a:rPr lang="it-IT" dirty="0"/>
              <a:t> Version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D497FA-FDBC-A78E-84E6-9BFB60765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58477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We </a:t>
            </a:r>
            <a:r>
              <a:rPr lang="it-IT" dirty="0" err="1"/>
              <a:t>mantain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exact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of the parallel CPU version</a:t>
            </a:r>
          </a:p>
          <a:p>
            <a:endParaRPr lang="it-IT" dirty="0"/>
          </a:p>
        </p:txBody>
      </p:sp>
      <p:sp>
        <p:nvSpPr>
          <p:cNvPr id="5" name="Segnaposto piè di pagina 11">
            <a:extLst>
              <a:ext uri="{FF2B5EF4-FFF2-40B4-BE49-F238E27FC236}">
                <a16:creationId xmlns:a16="http://schemas.microsoft.com/office/drawing/2014/main" id="{ED6479D2-5792-7BBA-0749-A1FCDAC1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FED0C9F-7EFC-FC39-C30D-2F54F66B0942}"/>
              </a:ext>
            </a:extLst>
          </p:cNvPr>
          <p:cNvSpPr txBox="1"/>
          <p:nvPr/>
        </p:nvSpPr>
        <p:spPr>
          <a:xfrm>
            <a:off x="1445217" y="3320916"/>
            <a:ext cx="101681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1)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assignPointsToClusterKernel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&lt;&lt; &lt;blocks, threads &gt;&gt; &gt; 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d_points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d_centroids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d_membership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d_sums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d_counts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SIZE);</a:t>
            </a:r>
            <a:endParaRPr lang="it-IT" sz="14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84A551A-4E12-3F1A-0762-FC461D825504}"/>
              </a:ext>
            </a:extLst>
          </p:cNvPr>
          <p:cNvSpPr txBox="1"/>
          <p:nvPr/>
        </p:nvSpPr>
        <p:spPr>
          <a:xfrm>
            <a:off x="1445217" y="3954514"/>
            <a:ext cx="10168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2) </a:t>
            </a:r>
            <a:r>
              <a:rPr lang="it-IT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updateCentroidsKernel</a:t>
            </a:r>
            <a:r>
              <a:rPr lang="it-IT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&lt;&lt; &lt;1, K &gt;&gt; &gt; </a:t>
            </a:r>
            <a:r>
              <a:rPr lang="it-IT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it-IT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d_centroids</a:t>
            </a:r>
            <a:r>
              <a:rPr lang="it-IT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it-IT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d_sums</a:t>
            </a:r>
            <a:r>
              <a:rPr lang="it-IT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it-IT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d_counts</a:t>
            </a:r>
            <a:r>
              <a:rPr lang="it-IT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366FBC-8E01-F14F-64CF-CA7F5B245359}"/>
              </a:ext>
            </a:extLst>
          </p:cNvPr>
          <p:cNvSpPr txBox="1">
            <a:spLocks/>
          </p:cNvSpPr>
          <p:nvPr/>
        </p:nvSpPr>
        <p:spPr>
          <a:xfrm>
            <a:off x="1115568" y="4578671"/>
            <a:ext cx="10168128" cy="806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400" dirty="0"/>
              <a:t>Same measurement methods: function clock() in </a:t>
            </a:r>
            <a:r>
              <a:rPr lang="en-US" sz="7400" dirty="0" err="1"/>
              <a:t>time.h</a:t>
            </a:r>
            <a:r>
              <a:rPr lang="en-US" sz="7400" dirty="0"/>
              <a:t> C library</a:t>
            </a:r>
          </a:p>
          <a:p>
            <a:pPr lvl="1"/>
            <a:r>
              <a:rPr lang="en-US" sz="5500" dirty="0"/>
              <a:t>Focus on pure execution time</a:t>
            </a:r>
            <a:endParaRPr lang="it-IT" sz="55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D9E46E5-AB85-DD83-83D1-00B5FD692893}"/>
              </a:ext>
            </a:extLst>
          </p:cNvPr>
          <p:cNvSpPr txBox="1"/>
          <p:nvPr/>
        </p:nvSpPr>
        <p:spPr>
          <a:xfrm>
            <a:off x="1115568" y="277566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2 kernel </a:t>
            </a:r>
            <a:r>
              <a:rPr lang="it-IT" sz="2400" dirty="0" err="1"/>
              <a:t>functions</a:t>
            </a:r>
            <a:endParaRPr lang="it-IT" sz="2400" dirty="0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6420E587-9C35-9DE9-3C2F-8E63FE08D2AB}"/>
              </a:ext>
            </a:extLst>
          </p:cNvPr>
          <p:cNvSpPr txBox="1">
            <a:spLocks/>
          </p:cNvSpPr>
          <p:nvPr/>
        </p:nvSpPr>
        <p:spPr>
          <a:xfrm>
            <a:off x="1115568" y="5473005"/>
            <a:ext cx="10168128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What</a:t>
            </a:r>
            <a:r>
              <a:rPr lang="it-IT" dirty="0"/>
              <a:t> is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behavior</a:t>
            </a:r>
            <a:r>
              <a:rPr lang="it-IT" dirty="0"/>
              <a:t>? How do we </a:t>
            </a:r>
            <a:r>
              <a:rPr lang="it-IT" dirty="0" err="1"/>
              <a:t>select</a:t>
            </a:r>
            <a:r>
              <a:rPr lang="it-IT" dirty="0"/>
              <a:t> the # of blocks and threads?</a:t>
            </a:r>
          </a:p>
        </p:txBody>
      </p:sp>
    </p:spTree>
    <p:extLst>
      <p:ext uri="{BB962C8B-B14F-4D97-AF65-F5344CB8AC3E}">
        <p14:creationId xmlns:p14="http://schemas.microsoft.com/office/powerpoint/2010/main" val="30302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4" grpId="0"/>
      <p:bldP spid="7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0CB507-F5DD-5DF8-D6BB-31CA9B2B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GPU – Initial Version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egnaposto piè di pagina 11">
            <a:extLst>
              <a:ext uri="{FF2B5EF4-FFF2-40B4-BE49-F238E27FC236}">
                <a16:creationId xmlns:a16="http://schemas.microsoft.com/office/drawing/2014/main" id="{AD834C0F-AE36-5D55-0751-F80D6AC5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pic>
        <p:nvPicPr>
          <p:cNvPr id="24" name="Immagine 23" descr="Immagine che contiene testo, Carattere, schermata, algebra&#10;&#10;Descrizione generata automaticamente">
            <a:extLst>
              <a:ext uri="{FF2B5EF4-FFF2-40B4-BE49-F238E27FC236}">
                <a16:creationId xmlns:a16="http://schemas.microsoft.com/office/drawing/2014/main" id="{919774E6-EF34-CC40-274E-85ED51BE9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3" y="2138828"/>
            <a:ext cx="11034695" cy="3966438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BDA119AF-4AD5-C081-1743-F88858BC2689}"/>
              </a:ext>
            </a:extLst>
          </p:cNvPr>
          <p:cNvSpPr/>
          <p:nvPr/>
        </p:nvSpPr>
        <p:spPr>
          <a:xfrm>
            <a:off x="6872748" y="481781"/>
            <a:ext cx="1936955" cy="12953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768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0CB507-F5DD-5DF8-D6BB-31CA9B2B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GPU – Initial Version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egnaposto piè di pagina 11">
            <a:extLst>
              <a:ext uri="{FF2B5EF4-FFF2-40B4-BE49-F238E27FC236}">
                <a16:creationId xmlns:a16="http://schemas.microsoft.com/office/drawing/2014/main" id="{AD834C0F-AE36-5D55-0751-F80D6AC5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pic>
        <p:nvPicPr>
          <p:cNvPr id="4" name="Immagine 3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BC888011-E8C4-B7E9-0C8B-5B11ACA92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98" y="2079498"/>
            <a:ext cx="9892800" cy="4116576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018C5844-7F95-08C0-0994-9F75EF550022}"/>
              </a:ext>
            </a:extLst>
          </p:cNvPr>
          <p:cNvSpPr/>
          <p:nvPr/>
        </p:nvSpPr>
        <p:spPr>
          <a:xfrm>
            <a:off x="2078907" y="5034650"/>
            <a:ext cx="244615" cy="2422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AA494C-CA1C-8A29-A83F-A6FEC70863BF}"/>
              </a:ext>
            </a:extLst>
          </p:cNvPr>
          <p:cNvSpPr txBox="1"/>
          <p:nvPr/>
        </p:nvSpPr>
        <p:spPr>
          <a:xfrm>
            <a:off x="622800" y="5246638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10,106 sec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F7F85E0B-623D-2F3D-4E37-42476536F56F}"/>
              </a:ext>
            </a:extLst>
          </p:cNvPr>
          <p:cNvSpPr/>
          <p:nvPr/>
        </p:nvSpPr>
        <p:spPr>
          <a:xfrm>
            <a:off x="8144427" y="2281388"/>
            <a:ext cx="244615" cy="2422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32509F3-58AF-CE79-B85A-60045F47638F}"/>
              </a:ext>
            </a:extLst>
          </p:cNvPr>
          <p:cNvSpPr txBox="1"/>
          <p:nvPr/>
        </p:nvSpPr>
        <p:spPr>
          <a:xfrm>
            <a:off x="8266734" y="253157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0,157 sec</a:t>
            </a:r>
          </a:p>
        </p:txBody>
      </p:sp>
      <p:cxnSp>
        <p:nvCxnSpPr>
          <p:cNvPr id="11" name="Connettore curvo 10">
            <a:extLst>
              <a:ext uri="{FF2B5EF4-FFF2-40B4-BE49-F238E27FC236}">
                <a16:creationId xmlns:a16="http://schemas.microsoft.com/office/drawing/2014/main" id="{AFB9AB47-7257-7B33-CE7F-BA4D45376A6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53040" y="5048346"/>
            <a:ext cx="396654" cy="369263"/>
          </a:xfrm>
          <a:prstGeom prst="curvedConnector3">
            <a:avLst>
              <a:gd name="adj1" fmla="val 10122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FB2D59F-C262-120B-6853-0151AFA9290D}"/>
              </a:ext>
            </a:extLst>
          </p:cNvPr>
          <p:cNvSpPr txBox="1"/>
          <p:nvPr/>
        </p:nvSpPr>
        <p:spPr>
          <a:xfrm>
            <a:off x="8628651" y="4873290"/>
            <a:ext cx="2359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FF0000"/>
                </a:solidFill>
              </a:rPr>
              <a:t>1 point for </a:t>
            </a:r>
            <a:r>
              <a:rPr lang="it-IT" sz="1200" b="1" dirty="0" err="1">
                <a:solidFill>
                  <a:srgbClr val="FF0000"/>
                </a:solidFill>
              </a:rPr>
              <a:t>each</a:t>
            </a:r>
            <a:r>
              <a:rPr lang="it-IT" sz="1200" b="1" dirty="0">
                <a:solidFill>
                  <a:srgbClr val="FF0000"/>
                </a:solidFill>
              </a:rPr>
              <a:t> thread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5AB9989-34A5-6A04-5294-2540A44FA8D6}"/>
              </a:ext>
            </a:extLst>
          </p:cNvPr>
          <p:cNvSpPr txBox="1"/>
          <p:nvPr/>
        </p:nvSpPr>
        <p:spPr>
          <a:xfrm>
            <a:off x="7879080" y="6040880"/>
            <a:ext cx="43129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 dirty="0">
                <a:solidFill>
                  <a:srgbClr val="FF0000"/>
                </a:solidFill>
              </a:rPr>
              <a:t>BLOCKS = (DATASET SIZE+NR_THREADS-1)/ NR_THREADS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077D44B-3157-5941-8BDE-E0A3CB2C7AB3}"/>
              </a:ext>
            </a:extLst>
          </p:cNvPr>
          <p:cNvSpPr/>
          <p:nvPr/>
        </p:nvSpPr>
        <p:spPr>
          <a:xfrm>
            <a:off x="6872748" y="481781"/>
            <a:ext cx="1936955" cy="12953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149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34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0CB507-F5DD-5DF8-D6BB-31CA9B2B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GPU – Initial Version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egnaposto piè di pagina 11">
            <a:extLst>
              <a:ext uri="{FF2B5EF4-FFF2-40B4-BE49-F238E27FC236}">
                <a16:creationId xmlns:a16="http://schemas.microsoft.com/office/drawing/2014/main" id="{AD834C0F-AE36-5D55-0751-F80D6AC5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pic>
        <p:nvPicPr>
          <p:cNvPr id="9" name="Immagine 8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62FD883E-5D19-42CB-487A-1DB86726F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11" y="2057302"/>
            <a:ext cx="9892800" cy="4147022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11CB6B8D-91A0-3BD6-2B59-FAA6F4AE8CBF}"/>
              </a:ext>
            </a:extLst>
          </p:cNvPr>
          <p:cNvSpPr/>
          <p:nvPr/>
        </p:nvSpPr>
        <p:spPr>
          <a:xfrm>
            <a:off x="2078907" y="5044275"/>
            <a:ext cx="244615" cy="2422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926992F-F8E1-CCCE-B136-2F3604DC5ACB}"/>
              </a:ext>
            </a:extLst>
          </p:cNvPr>
          <p:cNvSpPr txBox="1"/>
          <p:nvPr/>
        </p:nvSpPr>
        <p:spPr>
          <a:xfrm>
            <a:off x="622800" y="5246638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10,106 sec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71802622-5604-7380-E208-A9C79F8621E7}"/>
              </a:ext>
            </a:extLst>
          </p:cNvPr>
          <p:cNvSpPr/>
          <p:nvPr/>
        </p:nvSpPr>
        <p:spPr>
          <a:xfrm>
            <a:off x="8134802" y="2300638"/>
            <a:ext cx="244615" cy="2422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D3CDC1A-FD02-2F4B-3EC7-701B51389154}"/>
              </a:ext>
            </a:extLst>
          </p:cNvPr>
          <p:cNvSpPr txBox="1"/>
          <p:nvPr/>
        </p:nvSpPr>
        <p:spPr>
          <a:xfrm>
            <a:off x="8237859" y="253157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0,157 sec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C262602-BF23-FD0D-10BF-DC8F242716C1}"/>
              </a:ext>
            </a:extLst>
          </p:cNvPr>
          <p:cNvSpPr txBox="1"/>
          <p:nvPr/>
        </p:nvSpPr>
        <p:spPr>
          <a:xfrm>
            <a:off x="7445123" y="3213439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2479B1"/>
                </a:solidFill>
              </a:rPr>
              <a:t>Speedup x64 w.r.t. 1 </a:t>
            </a:r>
            <a:r>
              <a:rPr lang="it-IT" b="1" dirty="0" err="1">
                <a:solidFill>
                  <a:srgbClr val="2479B1"/>
                </a:solidFill>
              </a:rPr>
              <a:t>warp</a:t>
            </a:r>
            <a:endParaRPr lang="it-IT" b="1" dirty="0">
              <a:solidFill>
                <a:srgbClr val="2479B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274ADD-B058-D0A5-1C16-978A2D16577F}"/>
              </a:ext>
            </a:extLst>
          </p:cNvPr>
          <p:cNvSpPr txBox="1"/>
          <p:nvPr/>
        </p:nvSpPr>
        <p:spPr>
          <a:xfrm>
            <a:off x="7445123" y="3607083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86941"/>
                </a:solidFill>
              </a:rPr>
              <a:t>Speedup x6 w.r.t. CPU version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05AB5070-70D5-C103-6292-18B2E071F8CC}"/>
              </a:ext>
            </a:extLst>
          </p:cNvPr>
          <p:cNvSpPr/>
          <p:nvPr/>
        </p:nvSpPr>
        <p:spPr>
          <a:xfrm>
            <a:off x="6872748" y="481781"/>
            <a:ext cx="1936955" cy="12953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802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0CB507-F5DD-5DF8-D6BB-31CA9B2B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GPU – Profiler</a:t>
            </a:r>
          </a:p>
        </p:txBody>
      </p:sp>
      <p:sp>
        <p:nvSpPr>
          <p:cNvPr id="14" name="Segnaposto piè di pagina 11">
            <a:extLst>
              <a:ext uri="{FF2B5EF4-FFF2-40B4-BE49-F238E27FC236}">
                <a16:creationId xmlns:a16="http://schemas.microsoft.com/office/drawing/2014/main" id="{AD834C0F-AE36-5D55-0751-F80D6AC5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pic>
        <p:nvPicPr>
          <p:cNvPr id="4" name="Immagine 3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E5DB0AB7-25FF-774E-35B7-672686C57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509" y="485191"/>
            <a:ext cx="2367213" cy="1215692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0328426-8250-36E1-4AF9-645A1BA08982}"/>
              </a:ext>
            </a:extLst>
          </p:cNvPr>
          <p:cNvSpPr txBox="1"/>
          <p:nvPr/>
        </p:nvSpPr>
        <p:spPr>
          <a:xfrm>
            <a:off x="10980264" y="1638436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/>
              <a:t>v.2019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E880511-9B4C-B6EE-467C-A8767C3E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42" y="2384917"/>
            <a:ext cx="11096625" cy="742950"/>
          </a:xfrm>
          <a:prstGeom prst="rect">
            <a:avLst/>
          </a:prstGeom>
        </p:spPr>
      </p:pic>
      <p:pic>
        <p:nvPicPr>
          <p:cNvPr id="33" name="Immagine 32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B679925E-0559-FD8B-DBA5-DEF4F6E5FC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182" r="50023" b="60325"/>
          <a:stretch/>
        </p:blipFill>
        <p:spPr>
          <a:xfrm>
            <a:off x="1530959" y="3429001"/>
            <a:ext cx="9561882" cy="906568"/>
          </a:xfrm>
          <a:prstGeom prst="rect">
            <a:avLst/>
          </a:prstGeom>
        </p:spPr>
      </p:pic>
      <p:pic>
        <p:nvPicPr>
          <p:cNvPr id="3" name="Immagine 2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AE738783-82FC-F186-C57B-A3AB7572C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43"/>
          <a:stretch/>
        </p:blipFill>
        <p:spPr>
          <a:xfrm>
            <a:off x="1149382" y="4714162"/>
            <a:ext cx="10325035" cy="90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1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0CB507-F5DD-5DF8-D6BB-31CA9B2B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GPU – Profiler</a:t>
            </a:r>
          </a:p>
        </p:txBody>
      </p:sp>
      <p:sp>
        <p:nvSpPr>
          <p:cNvPr id="14" name="Segnaposto piè di pagina 11">
            <a:extLst>
              <a:ext uri="{FF2B5EF4-FFF2-40B4-BE49-F238E27FC236}">
                <a16:creationId xmlns:a16="http://schemas.microsoft.com/office/drawing/2014/main" id="{AD834C0F-AE36-5D55-0751-F80D6AC5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pic>
        <p:nvPicPr>
          <p:cNvPr id="4" name="Immagine 3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E5DB0AB7-25FF-774E-35B7-672686C57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509" y="485191"/>
            <a:ext cx="2367213" cy="1215692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0328426-8250-36E1-4AF9-645A1BA08982}"/>
              </a:ext>
            </a:extLst>
          </p:cNvPr>
          <p:cNvSpPr txBox="1"/>
          <p:nvPr/>
        </p:nvSpPr>
        <p:spPr>
          <a:xfrm>
            <a:off x="10980264" y="1638436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/>
              <a:t>v.2019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F0EFA6D-9AE7-4DF5-2592-7A049E23A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08" y="2295026"/>
            <a:ext cx="10607175" cy="88165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8E9A67E-CDEA-00EE-AE8E-0C8802D403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33" r="-1" b="80930"/>
          <a:stretch/>
        </p:blipFill>
        <p:spPr>
          <a:xfrm>
            <a:off x="1266825" y="3991806"/>
            <a:ext cx="9683972" cy="55639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C72BFF6-5770-225A-4038-BCE8CD5A17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94"/>
          <a:stretch/>
        </p:blipFill>
        <p:spPr>
          <a:xfrm>
            <a:off x="528448" y="4751020"/>
            <a:ext cx="11160725" cy="136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A62FDDB-91B2-4A0C-C855-1585005F0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" r="49999" b="79352"/>
          <a:stretch/>
        </p:blipFill>
        <p:spPr>
          <a:xfrm>
            <a:off x="1266825" y="3399816"/>
            <a:ext cx="9683972" cy="60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5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0CB507-F5DD-5DF8-D6BB-31CA9B2B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GPU – Considerations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egnaposto piè di pagina 11">
            <a:extLst>
              <a:ext uri="{FF2B5EF4-FFF2-40B4-BE49-F238E27FC236}">
                <a16:creationId xmlns:a16="http://schemas.microsoft.com/office/drawing/2014/main" id="{AD834C0F-AE36-5D55-0751-F80D6AC5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A976E6-BF06-66EB-A67F-98491B783DF5}"/>
              </a:ext>
            </a:extLst>
          </p:cNvPr>
          <p:cNvSpPr txBox="1"/>
          <p:nvPr/>
        </p:nvSpPr>
        <p:spPr>
          <a:xfrm>
            <a:off x="2765422" y="5010037"/>
            <a:ext cx="79216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Two options: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Harware</a:t>
            </a:r>
            <a:r>
              <a:rPr lang="it-IT" dirty="0"/>
              <a:t> option: </a:t>
            </a:r>
            <a:r>
              <a:rPr lang="it-IT" dirty="0" err="1"/>
              <a:t>nvcc</a:t>
            </a:r>
            <a:r>
              <a:rPr lang="it-IT" dirty="0"/>
              <a:t> kernel.cu -o </a:t>
            </a:r>
            <a:r>
              <a:rPr lang="it-IT" dirty="0" err="1"/>
              <a:t>KMeansCuda</a:t>
            </a:r>
            <a:r>
              <a:rPr lang="it-IT" dirty="0"/>
              <a:t> -</a:t>
            </a:r>
            <a:r>
              <a:rPr lang="it-IT" dirty="0" err="1"/>
              <a:t>arch</a:t>
            </a:r>
            <a:r>
              <a:rPr lang="it-IT" dirty="0"/>
              <a:t>=sm_61 (</a:t>
            </a:r>
            <a:r>
              <a:rPr lang="it-IT" dirty="0" err="1"/>
              <a:t>Faster</a:t>
            </a:r>
            <a:r>
              <a:rPr lang="it-IT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Software (</a:t>
            </a:r>
            <a:r>
              <a:rPr lang="it-IT" dirty="0" err="1"/>
              <a:t>Slower</a:t>
            </a:r>
            <a:r>
              <a:rPr lang="it-IT" dirty="0"/>
              <a:t>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8C74141-78B7-017D-ABB5-9DFA268F26F5}"/>
              </a:ext>
            </a:extLst>
          </p:cNvPr>
          <p:cNvSpPr txBox="1"/>
          <p:nvPr/>
        </p:nvSpPr>
        <p:spPr>
          <a:xfrm>
            <a:off x="551553" y="2330960"/>
            <a:ext cx="3108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000" dirty="0"/>
              <a:t>Data </a:t>
            </a:r>
            <a:r>
              <a:rPr lang="it-IT" sz="2000" dirty="0" err="1"/>
              <a:t>structure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dirty="0"/>
              <a:t>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4C268E6-2281-A958-21A1-6195B03FCA4F}"/>
              </a:ext>
            </a:extLst>
          </p:cNvPr>
          <p:cNvSpPr txBox="1"/>
          <p:nvPr/>
        </p:nvSpPr>
        <p:spPr>
          <a:xfrm>
            <a:off x="2250887" y="4316535"/>
            <a:ext cx="7250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dirty="0" err="1"/>
              <a:t>Atomic</a:t>
            </a:r>
            <a:r>
              <a:rPr lang="it-IT" dirty="0"/>
              <a:t> </a:t>
            </a:r>
            <a:r>
              <a:rPr lang="it-IT" dirty="0" err="1"/>
              <a:t>operations</a:t>
            </a:r>
            <a:r>
              <a:rPr lang="it-IT" dirty="0"/>
              <a:t> on double generate </a:t>
            </a:r>
            <a:r>
              <a:rPr lang="it-IT" dirty="0" err="1"/>
              <a:t>errors</a:t>
            </a:r>
            <a:r>
              <a:rPr lang="it-IT" dirty="0"/>
              <a:t> at compilation time!! 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AA2B7C7-F405-8E6E-A00C-CC4B184B1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255117"/>
            <a:ext cx="7727146" cy="858572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572D6A3-1353-DB08-BF56-2BA35EBE4656}"/>
              </a:ext>
            </a:extLst>
          </p:cNvPr>
          <p:cNvSpPr txBox="1"/>
          <p:nvPr/>
        </p:nvSpPr>
        <p:spPr>
          <a:xfrm>
            <a:off x="5428353" y="6071787"/>
            <a:ext cx="5362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900" dirty="0">
                <a:hlinkClick r:id="rId3"/>
              </a:rPr>
              <a:t>https://docs.nvidia.com/cuda/cuda-compiler-driver-nvcc/index.html#gpu-feature-list</a:t>
            </a:r>
            <a:endParaRPr lang="it-IT" sz="9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1FAA731-0D41-F452-C086-780B7FC24C19}"/>
              </a:ext>
            </a:extLst>
          </p:cNvPr>
          <p:cNvSpPr txBox="1"/>
          <p:nvPr/>
        </p:nvSpPr>
        <p:spPr>
          <a:xfrm>
            <a:off x="622800" y="5271647"/>
            <a:ext cx="1901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000" dirty="0"/>
              <a:t>How to solve?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CB81CB8-0678-2E9C-C98E-A6713890F663}"/>
              </a:ext>
            </a:extLst>
          </p:cNvPr>
          <p:cNvSpPr txBox="1"/>
          <p:nvPr/>
        </p:nvSpPr>
        <p:spPr>
          <a:xfrm>
            <a:off x="10022816" y="474390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used</a:t>
            </a:r>
            <a:r>
              <a:rPr lang="it-IT" b="1" dirty="0"/>
              <a:t> </a:t>
            </a:r>
            <a:r>
              <a:rPr lang="it-IT" b="1" dirty="0" err="1"/>
              <a:t>this</a:t>
            </a:r>
            <a:r>
              <a:rPr lang="it-IT" b="1" dirty="0"/>
              <a:t> one!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3B8F73E-4183-B521-4570-AE526E7D5270}"/>
              </a:ext>
            </a:extLst>
          </p:cNvPr>
          <p:cNvSpPr/>
          <p:nvPr/>
        </p:nvSpPr>
        <p:spPr>
          <a:xfrm>
            <a:off x="6872748" y="481781"/>
            <a:ext cx="1936955" cy="12953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68206481-817D-345A-142A-49942F55F6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61"/>
          <a:stretch/>
        </p:blipFill>
        <p:spPr>
          <a:xfrm>
            <a:off x="3993688" y="2106026"/>
            <a:ext cx="6191251" cy="85926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8B49CDE-271E-4D86-A029-08DA1DB8B456}"/>
              </a:ext>
            </a:extLst>
          </p:cNvPr>
          <p:cNvSpPr txBox="1"/>
          <p:nvPr/>
        </p:nvSpPr>
        <p:spPr>
          <a:xfrm>
            <a:off x="494784" y="3385720"/>
            <a:ext cx="3258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000" dirty="0" err="1"/>
              <a:t>Operation</a:t>
            </a:r>
            <a:r>
              <a:rPr lang="it-IT" sz="2000" dirty="0"/>
              <a:t> </a:t>
            </a:r>
            <a:r>
              <a:rPr lang="it-IT" sz="2000" dirty="0" err="1"/>
              <a:t>performed</a:t>
            </a:r>
            <a:r>
              <a:rPr lang="it-IT" dirty="0"/>
              <a:t>:</a:t>
            </a: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98981CB2-02BC-09C4-BF7F-9E9657F8827C}"/>
              </a:ext>
            </a:extLst>
          </p:cNvPr>
          <p:cNvSpPr/>
          <p:nvPr/>
        </p:nvSpPr>
        <p:spPr>
          <a:xfrm rot="8888752">
            <a:off x="10587665" y="5169300"/>
            <a:ext cx="377829" cy="219208"/>
          </a:xfrm>
          <a:prstGeom prst="rightArrow">
            <a:avLst/>
          </a:prstGeom>
          <a:solidFill>
            <a:srgbClr val="4CB0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613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16" grpId="0"/>
      <p:bldP spid="41" grpId="0"/>
      <p:bldP spid="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0CB507-F5DD-5DF8-D6BB-31CA9B2B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GPU – Considerations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egnaposto piè di pagina 11">
            <a:extLst>
              <a:ext uri="{FF2B5EF4-FFF2-40B4-BE49-F238E27FC236}">
                <a16:creationId xmlns:a16="http://schemas.microsoft.com/office/drawing/2014/main" id="{AD834C0F-AE36-5D55-0751-F80D6AC5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38B05C-DE1C-7918-C750-CC949F442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00" y="2098055"/>
            <a:ext cx="10168128" cy="4121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Memory </a:t>
            </a:r>
            <a:r>
              <a:rPr lang="it-IT" dirty="0" err="1"/>
              <a:t>usage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>
                <a:solidFill>
                  <a:srgbClr val="FE8113"/>
                </a:solidFill>
              </a:rPr>
              <a:t>Constant memory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 err="1">
                <a:solidFill>
                  <a:srgbClr val="3F943D"/>
                </a:solidFill>
              </a:rPr>
              <a:t>Shared</a:t>
            </a:r>
            <a:r>
              <a:rPr lang="it-IT" dirty="0">
                <a:solidFill>
                  <a:srgbClr val="3F943D"/>
                </a:solidFill>
              </a:rPr>
              <a:t> Memory</a:t>
            </a:r>
          </a:p>
          <a:p>
            <a:endParaRPr lang="it-IT" dirty="0"/>
          </a:p>
        </p:txBody>
      </p:sp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BA92A1BC-C6A5-17B1-CA0F-7EF4C5E85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225" y="2037249"/>
            <a:ext cx="5317071" cy="1700335"/>
          </a:xfrm>
          <a:prstGeom prst="rect">
            <a:avLst/>
          </a:prstGeom>
          <a:ln w="38100">
            <a:solidFill>
              <a:srgbClr val="FE8113"/>
            </a:solidFill>
          </a:ln>
        </p:spPr>
      </p:pic>
      <p:pic>
        <p:nvPicPr>
          <p:cNvPr id="18" name="Immagine 17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98093C48-98E9-6FBF-1503-0F64830B8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96" y="3998131"/>
            <a:ext cx="5317200" cy="2141651"/>
          </a:xfrm>
          <a:prstGeom prst="rect">
            <a:avLst/>
          </a:prstGeom>
          <a:ln w="38100">
            <a:solidFill>
              <a:srgbClr val="3F943D"/>
            </a:solidFill>
          </a:ln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64B58A2-7B17-6067-EC94-B2BE3D290A62}"/>
              </a:ext>
            </a:extLst>
          </p:cNvPr>
          <p:cNvSpPr/>
          <p:nvPr/>
        </p:nvSpPr>
        <p:spPr>
          <a:xfrm>
            <a:off x="6872748" y="481781"/>
            <a:ext cx="1936955" cy="12953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7814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0CB507-F5DD-5DF8-D6BB-31CA9B2B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GPU – Considerations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egnaposto piè di pagina 11">
            <a:extLst>
              <a:ext uri="{FF2B5EF4-FFF2-40B4-BE49-F238E27FC236}">
                <a16:creationId xmlns:a16="http://schemas.microsoft.com/office/drawing/2014/main" id="{AD834C0F-AE36-5D55-0751-F80D6AC5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38B05C-DE1C-7918-C750-CC949F442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00" y="2365707"/>
            <a:ext cx="10894287" cy="9987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/>
              <a:t>To </a:t>
            </a:r>
            <a:r>
              <a:rPr lang="it-IT" dirty="0" err="1"/>
              <a:t>maximaze</a:t>
            </a:r>
            <a:r>
              <a:rPr lang="it-IT" dirty="0"/>
              <a:t> the </a:t>
            </a:r>
            <a:r>
              <a:rPr lang="it-IT" dirty="0" err="1"/>
              <a:t>usage</a:t>
            </a:r>
            <a:r>
              <a:rPr lang="it-IT" dirty="0"/>
              <a:t> of the </a:t>
            </a:r>
            <a:r>
              <a:rPr lang="it-IT" dirty="0" err="1"/>
              <a:t>architecure</a:t>
            </a:r>
            <a:r>
              <a:rPr lang="it-IT" dirty="0"/>
              <a:t>, 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operating</a:t>
            </a:r>
            <a:r>
              <a:rPr lang="it-IT" dirty="0"/>
              <a:t> with bi-</a:t>
            </a:r>
            <a:r>
              <a:rPr lang="it-IT" dirty="0" err="1"/>
              <a:t>dimensional</a:t>
            </a:r>
            <a:r>
              <a:rPr lang="it-IT" dirty="0"/>
              <a:t> points, </a:t>
            </a:r>
            <a:r>
              <a:rPr lang="it-IT" dirty="0" err="1"/>
              <a:t>let’s</a:t>
            </a:r>
            <a:r>
              <a:rPr lang="it-IT" dirty="0"/>
              <a:t> exploit </a:t>
            </a:r>
            <a:r>
              <a:rPr lang="it-IT" dirty="0" err="1"/>
              <a:t>gpu</a:t>
            </a:r>
            <a:r>
              <a:rPr lang="it-IT" dirty="0"/>
              <a:t> features, and use a 2D </a:t>
            </a:r>
            <a:r>
              <a:rPr lang="it-IT" dirty="0" err="1"/>
              <a:t>grid</a:t>
            </a:r>
            <a:r>
              <a:rPr lang="it-IT" dirty="0"/>
              <a:t>, in </a:t>
            </a:r>
            <a:r>
              <a:rPr lang="it-IT" dirty="0" err="1"/>
              <a:t>order</a:t>
            </a:r>
            <a:r>
              <a:rPr lang="it-IT" dirty="0"/>
              <a:t> to do so,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change</a:t>
            </a:r>
            <a:r>
              <a:rPr lang="it-IT" dirty="0"/>
              <a:t> the data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previuosly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, to a 2D </a:t>
            </a:r>
            <a:r>
              <a:rPr lang="it-IT" dirty="0" err="1"/>
              <a:t>matrix</a:t>
            </a:r>
            <a:r>
              <a:rPr lang="it-IT" dirty="0"/>
              <a:t>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E202A21-FBDF-387D-FD92-A5675DA91312}"/>
              </a:ext>
            </a:extLst>
          </p:cNvPr>
          <p:cNvSpPr/>
          <p:nvPr/>
        </p:nvSpPr>
        <p:spPr>
          <a:xfrm>
            <a:off x="6872748" y="481781"/>
            <a:ext cx="1936955" cy="12953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30277E5-29A8-1A22-C39F-DE40CCEA9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29" y="4152180"/>
            <a:ext cx="7896752" cy="969977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E666B9D1-CA0A-8CC1-B1A1-27265D2F7C21}"/>
              </a:ext>
            </a:extLst>
          </p:cNvPr>
          <p:cNvSpPr txBox="1">
            <a:spLocks/>
          </p:cNvSpPr>
          <p:nvPr/>
        </p:nvSpPr>
        <p:spPr>
          <a:xfrm>
            <a:off x="622800" y="3947442"/>
            <a:ext cx="2045227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2D Matrix</a:t>
            </a:r>
          </a:p>
          <a:p>
            <a:r>
              <a:rPr lang="en-US" sz="2800" dirty="0"/>
              <a:t>of doubles 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D03CDF83-2CA5-C967-BB84-6EBE872FE985}"/>
              </a:ext>
            </a:extLst>
          </p:cNvPr>
          <p:cNvSpPr/>
          <p:nvPr/>
        </p:nvSpPr>
        <p:spPr>
          <a:xfrm>
            <a:off x="2752507" y="4501201"/>
            <a:ext cx="694605" cy="2048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801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0CB507-F5DD-5DF8-D6BB-31CA9B2B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79" y="405575"/>
            <a:ext cx="5723039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GPU – Considerations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F426A97-B16F-7E65-9E60-9754739A6662}"/>
              </a:ext>
            </a:extLst>
          </p:cNvPr>
          <p:cNvSpPr txBox="1">
            <a:spLocks/>
          </p:cNvSpPr>
          <p:nvPr/>
        </p:nvSpPr>
        <p:spPr>
          <a:xfrm>
            <a:off x="6382512" y="498698"/>
            <a:ext cx="4940808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sz="3600" dirty="0">
                <a:latin typeface="+mn-lt"/>
                <a:ea typeface="+mn-ea"/>
                <a:cs typeface="+mn-cs"/>
              </a:rPr>
              <a:t>2D-GRID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614BC2D4-3F7E-452F-8219-95DC9F2D8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4" y="4069583"/>
            <a:ext cx="6939612" cy="1821648"/>
          </a:xfrm>
          <a:prstGeom prst="rect">
            <a:avLst/>
          </a:prstGeom>
        </p:spPr>
      </p:pic>
      <p:pic>
        <p:nvPicPr>
          <p:cNvPr id="8" name="Immagine 7" descr="Immagine che contiene testo, schermata, quadrato, parole crociate&#10;&#10;Descrizione generata automaticamente">
            <a:extLst>
              <a:ext uri="{FF2B5EF4-FFF2-40B4-BE49-F238E27FC236}">
                <a16:creationId xmlns:a16="http://schemas.microsoft.com/office/drawing/2014/main" id="{09057AF8-4B91-77FE-1FA1-606C3D6B6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2" y="2048380"/>
            <a:ext cx="5078814" cy="2971106"/>
          </a:xfrm>
          <a:prstGeom prst="rect">
            <a:avLst/>
          </a:prstGeom>
        </p:spPr>
      </p:pic>
      <p:sp>
        <p:nvSpPr>
          <p:cNvPr id="3" name="Segnaposto piè di pagina 11">
            <a:extLst>
              <a:ext uri="{FF2B5EF4-FFF2-40B4-BE49-F238E27FC236}">
                <a16:creationId xmlns:a16="http://schemas.microsoft.com/office/drawing/2014/main" id="{B84021D3-3B53-201A-BF15-6B73FB846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</p:spTree>
    <p:extLst>
      <p:ext uri="{BB962C8B-B14F-4D97-AF65-F5344CB8AC3E}">
        <p14:creationId xmlns:p14="http://schemas.microsoft.com/office/powerpoint/2010/main" val="1858973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E31BE16-7E7F-0BBD-6E22-23B3DEA82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The Algorithm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2F58A35-108A-C7CD-122B-E9651E0E2D4C}"/>
              </a:ext>
            </a:extLst>
          </p:cNvPr>
          <p:cNvSpPr txBox="1"/>
          <p:nvPr/>
        </p:nvSpPr>
        <p:spPr>
          <a:xfrm>
            <a:off x="438912" y="2512611"/>
            <a:ext cx="4832803" cy="1565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Input: 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Dataset of points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clusters K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Max # of iterations</a:t>
            </a: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BDC5EAD5-A1DC-693B-D256-4EA02DA6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3936" y="6356350"/>
            <a:ext cx="102085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9E6E7A3-B10E-14B4-B2A3-CDE85D403F4E}"/>
              </a:ext>
            </a:extLst>
          </p:cNvPr>
          <p:cNvSpPr txBox="1"/>
          <p:nvPr/>
        </p:nvSpPr>
        <p:spPr>
          <a:xfrm>
            <a:off x="438911" y="4077772"/>
            <a:ext cx="452437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Output: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A set of K points called Centroids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The membership of each point in the dataset to one of the K clusters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E0EEB5D7-A1DC-9F78-EF50-2E17C7A50A33}"/>
              </a:ext>
            </a:extLst>
          </p:cNvPr>
          <p:cNvSpPr txBox="1"/>
          <p:nvPr/>
        </p:nvSpPr>
        <p:spPr>
          <a:xfrm>
            <a:off x="6534912" y="1580118"/>
            <a:ext cx="493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3) Assign points to clusters</a:t>
            </a:r>
          </a:p>
        </p:txBody>
      </p:sp>
      <p:pic>
        <p:nvPicPr>
          <p:cNvPr id="5" name="Immagine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E7C1411B-06DA-EA8D-1392-3DA93BFF8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16" y="2074043"/>
            <a:ext cx="5990683" cy="4191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C37D12-9D3E-47B7-0266-FB3A67C3775C}"/>
              </a:ext>
            </a:extLst>
          </p:cNvPr>
          <p:cNvSpPr txBox="1"/>
          <p:nvPr/>
        </p:nvSpPr>
        <p:spPr>
          <a:xfrm>
            <a:off x="438910" y="5513815"/>
            <a:ext cx="45243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Parameters: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K=5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Max # of iterations = 10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5601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0CB507-F5DD-5DF8-D6BB-31CA9B2B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GPU – Considerations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egnaposto piè di pagina 11">
            <a:extLst>
              <a:ext uri="{FF2B5EF4-FFF2-40B4-BE49-F238E27FC236}">
                <a16:creationId xmlns:a16="http://schemas.microsoft.com/office/drawing/2014/main" id="{AD834C0F-AE36-5D55-0751-F80D6AC5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pic>
        <p:nvPicPr>
          <p:cNvPr id="9" name="Immagine 8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1EA22962-2DD5-EFBF-BCAB-5E07FB11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" y="3083345"/>
            <a:ext cx="9421540" cy="205768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8305E6D-A042-E3BC-0CF2-D542F778F0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87" b="-2787"/>
          <a:stretch/>
        </p:blipFill>
        <p:spPr>
          <a:xfrm>
            <a:off x="622800" y="5274800"/>
            <a:ext cx="6272565" cy="257693"/>
          </a:xfrm>
          <a:prstGeom prst="rect">
            <a:avLst/>
          </a:prstGeom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4A4F855C-7365-F196-664E-44A3A1FAB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51" y="2031977"/>
            <a:ext cx="10894287" cy="9987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size large </a:t>
            </a:r>
            <a:r>
              <a:rPr lang="it-IT" dirty="0" err="1"/>
              <a:t>enough</a:t>
            </a:r>
            <a:r>
              <a:rPr lang="it-IT" dirty="0"/>
              <a:t> to cover the </a:t>
            </a:r>
            <a:r>
              <a:rPr lang="it-IT" dirty="0" err="1"/>
              <a:t>entire</a:t>
            </a:r>
            <a:r>
              <a:rPr lang="it-IT" dirty="0"/>
              <a:t> dataset, and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</a:t>
            </a:r>
            <a:r>
              <a:rPr lang="it-IT" dirty="0" err="1"/>
              <a:t>warps</a:t>
            </a:r>
            <a:r>
              <a:rPr lang="it-IT" dirty="0"/>
              <a:t> to schedule,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architecture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maximum.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836F0E4-CC91-A65B-3D62-6B46CFE0EAC6}"/>
              </a:ext>
            </a:extLst>
          </p:cNvPr>
          <p:cNvSpPr/>
          <p:nvPr/>
        </p:nvSpPr>
        <p:spPr>
          <a:xfrm>
            <a:off x="6872748" y="481781"/>
            <a:ext cx="1936955" cy="12953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311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5AD6E4-F2CB-E5BF-4D38-415605E8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/>
              <a:t>Execution time comparison between Initial version and using a 2D Grid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C553FE0-3767-584E-5557-A599CF0EC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5596" y="1243242"/>
            <a:ext cx="6187596" cy="4371516"/>
          </a:xfrm>
          <a:prstGeom prst="rect">
            <a:avLst/>
          </a:prstGeom>
        </p:spPr>
      </p:pic>
      <p:sp>
        <p:nvSpPr>
          <p:cNvPr id="3" name="Segnaposto piè di pagina 11">
            <a:extLst>
              <a:ext uri="{FF2B5EF4-FFF2-40B4-BE49-F238E27FC236}">
                <a16:creationId xmlns:a16="http://schemas.microsoft.com/office/drawing/2014/main" id="{B75C9219-1ACA-3F5D-0991-0935ECD0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01341" y="6356350"/>
            <a:ext cx="73218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</p:spTree>
    <p:extLst>
      <p:ext uri="{BB962C8B-B14F-4D97-AF65-F5344CB8AC3E}">
        <p14:creationId xmlns:p14="http://schemas.microsoft.com/office/powerpoint/2010/main" val="287509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0CB507-F5DD-5DF8-D6BB-31CA9B2B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GPU – Profiler</a:t>
            </a:r>
          </a:p>
        </p:txBody>
      </p:sp>
      <p:sp>
        <p:nvSpPr>
          <p:cNvPr id="14" name="Segnaposto piè di pagina 11">
            <a:extLst>
              <a:ext uri="{FF2B5EF4-FFF2-40B4-BE49-F238E27FC236}">
                <a16:creationId xmlns:a16="http://schemas.microsoft.com/office/drawing/2014/main" id="{AD834C0F-AE36-5D55-0751-F80D6AC5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pic>
        <p:nvPicPr>
          <p:cNvPr id="4" name="Immagine 3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E5DB0AB7-25FF-774E-35B7-672686C57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509" y="485191"/>
            <a:ext cx="2367213" cy="1215692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0328426-8250-36E1-4AF9-645A1BA08982}"/>
              </a:ext>
            </a:extLst>
          </p:cNvPr>
          <p:cNvSpPr txBox="1"/>
          <p:nvPr/>
        </p:nvSpPr>
        <p:spPr>
          <a:xfrm>
            <a:off x="10980264" y="1638436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/>
              <a:t>v.2019</a:t>
            </a:r>
          </a:p>
        </p:txBody>
      </p:sp>
      <p:pic>
        <p:nvPicPr>
          <p:cNvPr id="6" name="Immagine 5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F53DA3B9-4D0A-BBEA-00FD-FCD44CBC9D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77"/>
          <a:stretch/>
        </p:blipFill>
        <p:spPr>
          <a:xfrm>
            <a:off x="578651" y="4483510"/>
            <a:ext cx="11142565" cy="1090944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56EA10EF-D289-FEF4-FD7A-CC43522DECE4}"/>
              </a:ext>
            </a:extLst>
          </p:cNvPr>
          <p:cNvSpPr/>
          <p:nvPr/>
        </p:nvSpPr>
        <p:spPr>
          <a:xfrm>
            <a:off x="2654710" y="4031226"/>
            <a:ext cx="265471" cy="283246"/>
          </a:xfrm>
          <a:prstGeom prst="ellipse">
            <a:avLst/>
          </a:prstGeom>
          <a:solidFill>
            <a:srgbClr val="AE79C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CA505E2E-039F-DC3C-7B2C-55A6102DAB29}"/>
              </a:ext>
            </a:extLst>
          </p:cNvPr>
          <p:cNvSpPr/>
          <p:nvPr/>
        </p:nvSpPr>
        <p:spPr>
          <a:xfrm>
            <a:off x="6572865" y="4035198"/>
            <a:ext cx="265471" cy="283246"/>
          </a:xfrm>
          <a:prstGeom prst="ellipse">
            <a:avLst/>
          </a:prstGeom>
          <a:solidFill>
            <a:srgbClr val="1E9D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B8E9F9-573F-6B81-869D-F812E8539B02}"/>
              </a:ext>
            </a:extLst>
          </p:cNvPr>
          <p:cNvSpPr txBox="1"/>
          <p:nvPr/>
        </p:nvSpPr>
        <p:spPr>
          <a:xfrm>
            <a:off x="3048000" y="3994301"/>
            <a:ext cx="192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Initial</a:t>
            </a:r>
            <a:r>
              <a:rPr lang="it-IT" dirty="0"/>
              <a:t> Version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C8FC50-6F90-2CD6-B2C2-485F30EA573E}"/>
              </a:ext>
            </a:extLst>
          </p:cNvPr>
          <p:cNvSpPr txBox="1"/>
          <p:nvPr/>
        </p:nvSpPr>
        <p:spPr>
          <a:xfrm>
            <a:off x="6989291" y="3988183"/>
            <a:ext cx="192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2D GRID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3E8355-0C14-90FA-D5B5-32A2FC0FFAF0}"/>
              </a:ext>
            </a:extLst>
          </p:cNvPr>
          <p:cNvSpPr txBox="1"/>
          <p:nvPr/>
        </p:nvSpPr>
        <p:spPr>
          <a:xfrm>
            <a:off x="1167161" y="2482779"/>
            <a:ext cx="9638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reached</a:t>
            </a:r>
            <a:r>
              <a:rPr lang="it-IT" sz="2000" dirty="0"/>
              <a:t> the goal of </a:t>
            </a:r>
            <a:r>
              <a:rPr lang="it-IT" sz="2000" dirty="0" err="1"/>
              <a:t>increasing</a:t>
            </a:r>
            <a:r>
              <a:rPr lang="it-IT" sz="2000" dirty="0"/>
              <a:t> the </a:t>
            </a:r>
            <a:r>
              <a:rPr lang="it-IT" sz="2000" dirty="0" err="1"/>
              <a:t>usage</a:t>
            </a:r>
            <a:r>
              <a:rPr lang="it-IT" sz="2000" dirty="0"/>
              <a:t> of the </a:t>
            </a:r>
            <a:r>
              <a:rPr lang="it-IT" sz="2000" dirty="0" err="1"/>
              <a:t>Multiprocessors</a:t>
            </a:r>
            <a:r>
              <a:rPr lang="it-IT" sz="2000" dirty="0"/>
              <a:t> (+60% SM </a:t>
            </a:r>
            <a:r>
              <a:rPr lang="it-IT" sz="2000" dirty="0" err="1"/>
              <a:t>utilization</a:t>
            </a:r>
            <a:r>
              <a:rPr lang="it-IT" sz="2000" dirty="0"/>
              <a:t>) </a:t>
            </a:r>
            <a:r>
              <a:rPr lang="it-IT" sz="2000" dirty="0" err="1"/>
              <a:t>but</a:t>
            </a:r>
            <a:r>
              <a:rPr lang="it-IT" sz="2000" dirty="0"/>
              <a:t> the </a:t>
            </a:r>
            <a:r>
              <a:rPr lang="it-IT" sz="2000" dirty="0" err="1"/>
              <a:t>exploiting</a:t>
            </a:r>
            <a:r>
              <a:rPr lang="it-IT" sz="2000" dirty="0"/>
              <a:t> of the </a:t>
            </a:r>
            <a:r>
              <a:rPr lang="it-IT" sz="2000" dirty="0" err="1"/>
              <a:t>memory</a:t>
            </a:r>
            <a:r>
              <a:rPr lang="it-IT" sz="2000" dirty="0"/>
              <a:t> </a:t>
            </a:r>
            <a:r>
              <a:rPr lang="it-IT" sz="2000" dirty="0" err="1"/>
              <a:t>subsystem</a:t>
            </a:r>
            <a:r>
              <a:rPr lang="it-IT" sz="2000" dirty="0"/>
              <a:t> of the cache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worse</a:t>
            </a:r>
            <a:r>
              <a:rPr lang="it-IT" sz="2000" dirty="0"/>
              <a:t> with the new </a:t>
            </a:r>
            <a:r>
              <a:rPr lang="it-IT" sz="2000" dirty="0" err="1"/>
              <a:t>version</a:t>
            </a:r>
            <a:r>
              <a:rPr lang="it-IT" sz="2000" dirty="0"/>
              <a:t> (-53%)</a:t>
            </a:r>
          </a:p>
        </p:txBody>
      </p:sp>
    </p:spTree>
    <p:extLst>
      <p:ext uri="{BB962C8B-B14F-4D97-AF65-F5344CB8AC3E}">
        <p14:creationId xmlns:p14="http://schemas.microsoft.com/office/powerpoint/2010/main" val="25954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4C346D8-A323-087B-ACD4-376A365A7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Why?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183902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egnaposto piè di pagina 11">
            <a:extLst>
              <a:ext uri="{FF2B5EF4-FFF2-40B4-BE49-F238E27FC236}">
                <a16:creationId xmlns:a16="http://schemas.microsoft.com/office/drawing/2014/main" id="{E27BE39B-A3AB-5F42-B07F-A7409430F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</p:spTree>
    <p:extLst>
      <p:ext uri="{BB962C8B-B14F-4D97-AF65-F5344CB8AC3E}">
        <p14:creationId xmlns:p14="http://schemas.microsoft.com/office/powerpoint/2010/main" val="3937192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egnaposto piè di pagina 11">
            <a:extLst>
              <a:ext uri="{FF2B5EF4-FFF2-40B4-BE49-F238E27FC236}">
                <a16:creationId xmlns:a16="http://schemas.microsoft.com/office/drawing/2014/main" id="{AD834C0F-AE36-5D55-0751-F80D6AC5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38B05C-DE1C-7918-C750-CC949F442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37" y="1973590"/>
            <a:ext cx="10524171" cy="4121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On </a:t>
            </a:r>
            <a:r>
              <a:rPr lang="it-IT" dirty="0" err="1"/>
              <a:t>gpu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operating</a:t>
            </a:r>
            <a:r>
              <a:rPr lang="it-IT" dirty="0"/>
              <a:t> on bi-</a:t>
            </a:r>
            <a:r>
              <a:rPr lang="it-IT" dirty="0" err="1"/>
              <a:t>dimensional</a:t>
            </a:r>
            <a:r>
              <a:rPr lang="it-IT" dirty="0"/>
              <a:t> data,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,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highly</a:t>
            </a:r>
            <a:r>
              <a:rPr lang="it-IT" dirty="0"/>
              <a:t> </a:t>
            </a:r>
            <a:r>
              <a:rPr lang="it-IT" dirty="0" err="1"/>
              <a:t>reccomended</a:t>
            </a:r>
            <a:r>
              <a:rPr lang="it-IT" dirty="0"/>
              <a:t> to </a:t>
            </a:r>
            <a:r>
              <a:rPr lang="it-IT" dirty="0" err="1"/>
              <a:t>perform</a:t>
            </a:r>
            <a:r>
              <a:rPr lang="it-IT" dirty="0"/>
              <a:t> a </a:t>
            </a:r>
            <a:r>
              <a:rPr lang="it-IT" dirty="0" err="1"/>
              <a:t>flattening</a:t>
            </a:r>
            <a:r>
              <a:rPr lang="it-IT" dirty="0"/>
              <a:t> and operate on one </a:t>
            </a:r>
            <a:r>
              <a:rPr lang="it-IT" dirty="0" err="1"/>
              <a:t>dimension</a:t>
            </a:r>
            <a:r>
              <a:rPr lang="it-IT" dirty="0"/>
              <a:t> data </a:t>
            </a:r>
            <a:r>
              <a:rPr lang="it-IT" dirty="0" err="1"/>
              <a:t>structure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Our</a:t>
            </a:r>
            <a:r>
              <a:rPr lang="it-IT" dirty="0"/>
              <a:t> first </a:t>
            </a:r>
            <a:r>
              <a:rPr lang="it-IT" dirty="0" err="1"/>
              <a:t>implementation</a:t>
            </a:r>
            <a:r>
              <a:rPr lang="it-IT" dirty="0"/>
              <a:t> </a:t>
            </a:r>
            <a:r>
              <a:rPr lang="it-IT" dirty="0" err="1"/>
              <a:t>alredy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a data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exploited</a:t>
            </a:r>
            <a:r>
              <a:rPr lang="it-IT" dirty="0"/>
              <a:t> a sort of </a:t>
            </a:r>
            <a:r>
              <a:rPr lang="it-IT" dirty="0" err="1"/>
              <a:t>flattening</a:t>
            </a:r>
            <a:r>
              <a:rPr lang="it-IT" dirty="0"/>
              <a:t>.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6C6E2A5-7D89-0096-1974-337BBBAD9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162" y="542662"/>
            <a:ext cx="3439672" cy="1179576"/>
          </a:xfrm>
        </p:spPr>
        <p:txBody>
          <a:bodyPr/>
          <a:lstStyle/>
          <a:p>
            <a:r>
              <a:rPr lang="it-IT" dirty="0" err="1"/>
              <a:t>Flattening</a:t>
            </a:r>
            <a:r>
              <a:rPr lang="it-IT" dirty="0"/>
              <a:t> !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06F9C87-FEF9-0FE3-AC21-9B47D2A10EAC}"/>
              </a:ext>
            </a:extLst>
          </p:cNvPr>
          <p:cNvSpPr/>
          <p:nvPr/>
        </p:nvSpPr>
        <p:spPr>
          <a:xfrm>
            <a:off x="7398910" y="406137"/>
            <a:ext cx="781529" cy="12953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13423C57-0BFF-8B2C-3094-3E61B7E47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168" y="4452274"/>
            <a:ext cx="7699663" cy="161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56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egnaposto piè di pagina 11">
            <a:extLst>
              <a:ext uri="{FF2B5EF4-FFF2-40B4-BE49-F238E27FC236}">
                <a16:creationId xmlns:a16="http://schemas.microsoft.com/office/drawing/2014/main" id="{AD834C0F-AE36-5D55-0751-F80D6AC5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38B05C-DE1C-7918-C750-CC949F442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99" y="2098055"/>
            <a:ext cx="10300839" cy="4121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To prove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supposition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data </a:t>
            </a:r>
            <a:r>
              <a:rPr lang="it-IT" dirty="0" err="1"/>
              <a:t>structure</a:t>
            </a:r>
            <a:r>
              <a:rPr lang="it-IT" dirty="0"/>
              <a:t>, a 2D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flattened</a:t>
            </a:r>
            <a:r>
              <a:rPr lang="it-IT" dirty="0"/>
              <a:t> to an array.</a:t>
            </a:r>
          </a:p>
        </p:txBody>
      </p:sp>
      <p:pic>
        <p:nvPicPr>
          <p:cNvPr id="6" name="Immagine 5" descr="Immagine che contiene schermata, Rettangolo, testo, linea&#10;&#10;Descrizione generata automaticamente">
            <a:extLst>
              <a:ext uri="{FF2B5EF4-FFF2-40B4-BE49-F238E27FC236}">
                <a16:creationId xmlns:a16="http://schemas.microsoft.com/office/drawing/2014/main" id="{9CE91732-7D4F-1A81-1D10-3A9B729848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26492" r="39597" b="53288"/>
          <a:stretch/>
        </p:blipFill>
        <p:spPr>
          <a:xfrm>
            <a:off x="692882" y="3148709"/>
            <a:ext cx="2995389" cy="654049"/>
          </a:xfrm>
          <a:prstGeom prst="rect">
            <a:avLst/>
          </a:prstGeom>
        </p:spPr>
      </p:pic>
      <p:pic>
        <p:nvPicPr>
          <p:cNvPr id="8" name="Immagine 7" descr="Immagine che contiene schermata, Rettangolo&#10;&#10;Descrizione generata automaticamente">
            <a:extLst>
              <a:ext uri="{FF2B5EF4-FFF2-40B4-BE49-F238E27FC236}">
                <a16:creationId xmlns:a16="http://schemas.microsoft.com/office/drawing/2014/main" id="{0B3B8D9E-6BCB-30E5-134B-89099098FA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8" t="26947" r="39359" b="53740"/>
          <a:stretch/>
        </p:blipFill>
        <p:spPr>
          <a:xfrm>
            <a:off x="692882" y="3756001"/>
            <a:ext cx="3010765" cy="624670"/>
          </a:xfrm>
          <a:prstGeom prst="rect">
            <a:avLst/>
          </a:prstGeom>
        </p:spPr>
      </p:pic>
      <p:pic>
        <p:nvPicPr>
          <p:cNvPr id="4" name="Immagine 3" descr="Immagine che contiene schermata, Rettangolo, testo, linea&#10;&#10;Descrizione generata automaticamente">
            <a:extLst>
              <a:ext uri="{FF2B5EF4-FFF2-40B4-BE49-F238E27FC236}">
                <a16:creationId xmlns:a16="http://schemas.microsoft.com/office/drawing/2014/main" id="{905FA541-51A5-F8F2-0080-14D6A6D04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26492" r="39597" b="53288"/>
          <a:stretch/>
        </p:blipFill>
        <p:spPr>
          <a:xfrm>
            <a:off x="5617208" y="3428978"/>
            <a:ext cx="2995389" cy="654049"/>
          </a:xfrm>
          <a:prstGeom prst="rect">
            <a:avLst/>
          </a:prstGeom>
        </p:spPr>
      </p:pic>
      <p:pic>
        <p:nvPicPr>
          <p:cNvPr id="5" name="Immagine 4" descr="Immagine che contiene schermata, Rettangolo&#10;&#10;Descrizione generata automaticamente">
            <a:extLst>
              <a:ext uri="{FF2B5EF4-FFF2-40B4-BE49-F238E27FC236}">
                <a16:creationId xmlns:a16="http://schemas.microsoft.com/office/drawing/2014/main" id="{E7A6159A-DBC5-5A0F-0095-D8678B4419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8" t="26947" r="39359" b="53740"/>
          <a:stretch/>
        </p:blipFill>
        <p:spPr>
          <a:xfrm>
            <a:off x="685193" y="3756001"/>
            <a:ext cx="3010765" cy="62467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0BB54CD6-1304-5EF6-C2F9-612F76A8E251}"/>
              </a:ext>
            </a:extLst>
          </p:cNvPr>
          <p:cNvSpPr/>
          <p:nvPr/>
        </p:nvSpPr>
        <p:spPr>
          <a:xfrm>
            <a:off x="4308048" y="3582218"/>
            <a:ext cx="851877" cy="3475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Freccia angolare in su 58">
            <a:extLst>
              <a:ext uri="{FF2B5EF4-FFF2-40B4-BE49-F238E27FC236}">
                <a16:creationId xmlns:a16="http://schemas.microsoft.com/office/drawing/2014/main" id="{9FB90533-BBCE-22FD-D214-FCE044037FA9}"/>
              </a:ext>
            </a:extLst>
          </p:cNvPr>
          <p:cNvSpPr/>
          <p:nvPr/>
        </p:nvSpPr>
        <p:spPr>
          <a:xfrm>
            <a:off x="7296933" y="4097977"/>
            <a:ext cx="1680308" cy="404005"/>
          </a:xfrm>
          <a:prstGeom prst="bentUpArrow">
            <a:avLst>
              <a:gd name="adj1" fmla="val 11434"/>
              <a:gd name="adj2" fmla="val 14018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Freccia angolare in su 59">
            <a:extLst>
              <a:ext uri="{FF2B5EF4-FFF2-40B4-BE49-F238E27FC236}">
                <a16:creationId xmlns:a16="http://schemas.microsoft.com/office/drawing/2014/main" id="{21F9B9A8-EDF2-A3B9-AF8D-17A6C479C79B}"/>
              </a:ext>
            </a:extLst>
          </p:cNvPr>
          <p:cNvSpPr/>
          <p:nvPr/>
        </p:nvSpPr>
        <p:spPr>
          <a:xfrm flipH="1">
            <a:off x="5896393" y="4098758"/>
            <a:ext cx="1512591" cy="404005"/>
          </a:xfrm>
          <a:prstGeom prst="bentUpArrow">
            <a:avLst>
              <a:gd name="adj1" fmla="val 11434"/>
              <a:gd name="adj2" fmla="val 14018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AE171DA3-A16E-6A33-66EE-BA25E53683CD}"/>
              </a:ext>
            </a:extLst>
          </p:cNvPr>
          <p:cNvSpPr txBox="1"/>
          <p:nvPr/>
        </p:nvSpPr>
        <p:spPr>
          <a:xfrm>
            <a:off x="5931561" y="4563860"/>
            <a:ext cx="329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OFFSET=DATASET_SIZE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460DF02-84B9-0F9B-3B10-CC5FF4AC846C}"/>
              </a:ext>
            </a:extLst>
          </p:cNvPr>
          <p:cNvSpPr/>
          <p:nvPr/>
        </p:nvSpPr>
        <p:spPr>
          <a:xfrm>
            <a:off x="7398910" y="406137"/>
            <a:ext cx="781529" cy="12953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01D082D5-9521-D4C0-1C1F-168D6AD76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641" y="5383819"/>
            <a:ext cx="9090713" cy="553348"/>
          </a:xfrm>
          <a:prstGeom prst="rect">
            <a:avLst/>
          </a:prstGeom>
        </p:spPr>
      </p:pic>
      <p:sp>
        <p:nvSpPr>
          <p:cNvPr id="12" name="Titolo 4">
            <a:extLst>
              <a:ext uri="{FF2B5EF4-FFF2-40B4-BE49-F238E27FC236}">
                <a16:creationId xmlns:a16="http://schemas.microsoft.com/office/drawing/2014/main" id="{D2DC25FA-F4BB-85BB-3FD6-3289F1EEFAA0}"/>
              </a:ext>
            </a:extLst>
          </p:cNvPr>
          <p:cNvSpPr txBox="1">
            <a:spLocks/>
          </p:cNvSpPr>
          <p:nvPr/>
        </p:nvSpPr>
        <p:spPr>
          <a:xfrm>
            <a:off x="4376162" y="542662"/>
            <a:ext cx="3439672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Flattening</a:t>
            </a:r>
            <a:r>
              <a:rPr lang="it-IT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98087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0024 C 0.05807 0.01296 0.11458 0.03634 0.17291 0.04976 C 0.20911 0.05902 0.27226 0.08217 0.32278 0.0831 C 0.37304 0.08402 0.43932 0.06458 0.47552 0.05532 C 0.53411 0.04189 0.58997 -0.03264 0.64857 -0.04561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2" y="18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5AD6E4-F2CB-E5BF-4D38-415605E8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Comparison of execution time on 10 millions points between initial version,</a:t>
            </a:r>
            <a:br>
              <a:rPr lang="en-US" sz="2800" dirty="0"/>
            </a:br>
            <a:r>
              <a:rPr lang="en-US" sz="2800" dirty="0"/>
              <a:t>2D Grid and Flattened version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E8A4F9E-08DC-B10C-42C5-E7BF8A9B0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5694" y="1268311"/>
            <a:ext cx="6309606" cy="4494314"/>
          </a:xfrm>
          <a:prstGeom prst="rect">
            <a:avLst/>
          </a:prstGeom>
        </p:spPr>
      </p:pic>
      <p:sp>
        <p:nvSpPr>
          <p:cNvPr id="3" name="Segnaposto piè di pagina 11">
            <a:extLst>
              <a:ext uri="{FF2B5EF4-FFF2-40B4-BE49-F238E27FC236}">
                <a16:creationId xmlns:a16="http://schemas.microsoft.com/office/drawing/2014/main" id="{946012DF-5EF0-882B-1309-EE4D2831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2116" y="6356350"/>
            <a:ext cx="73631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</p:spTree>
    <p:extLst>
      <p:ext uri="{BB962C8B-B14F-4D97-AF65-F5344CB8AC3E}">
        <p14:creationId xmlns:p14="http://schemas.microsoft.com/office/powerpoint/2010/main" val="4222539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0CB507-F5DD-5DF8-D6BB-31CA9B2B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GPU – Optimization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egnaposto piè di pagina 11">
            <a:extLst>
              <a:ext uri="{FF2B5EF4-FFF2-40B4-BE49-F238E27FC236}">
                <a16:creationId xmlns:a16="http://schemas.microsoft.com/office/drawing/2014/main" id="{AD834C0F-AE36-5D55-0751-F80D6AC5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38B05C-DE1C-7918-C750-CC949F442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00" y="2098055"/>
            <a:ext cx="10168128" cy="2877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8C74141-78B7-017D-ABB5-9DFA268F26F5}"/>
              </a:ext>
            </a:extLst>
          </p:cNvPr>
          <p:cNvSpPr txBox="1"/>
          <p:nvPr/>
        </p:nvSpPr>
        <p:spPr>
          <a:xfrm>
            <a:off x="494783" y="2016454"/>
            <a:ext cx="92686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200" dirty="0" err="1"/>
              <a:t>Reducing</a:t>
            </a:r>
            <a:r>
              <a:rPr lang="it-IT" sz="2200" dirty="0"/>
              <a:t> the number of calls on </a:t>
            </a:r>
            <a:r>
              <a:rPr lang="it-IT" sz="2200" dirty="0" err="1"/>
              <a:t>atomic</a:t>
            </a:r>
            <a:r>
              <a:rPr lang="it-IT" sz="2200" dirty="0"/>
              <a:t> </a:t>
            </a:r>
            <a:r>
              <a:rPr lang="it-IT" sz="2200" dirty="0" err="1"/>
              <a:t>operations</a:t>
            </a:r>
            <a:r>
              <a:rPr lang="it-IT" sz="2200" dirty="0"/>
              <a:t>: is </a:t>
            </a:r>
            <a:r>
              <a:rPr lang="it-IT" sz="2200" dirty="0" err="1"/>
              <a:t>there</a:t>
            </a:r>
            <a:r>
              <a:rPr lang="it-IT" sz="2200" dirty="0"/>
              <a:t> </a:t>
            </a:r>
            <a:r>
              <a:rPr lang="it-IT" sz="2200" dirty="0" err="1"/>
              <a:t>any</a:t>
            </a:r>
            <a:r>
              <a:rPr lang="it-IT" sz="2200" dirty="0"/>
              <a:t> way?</a:t>
            </a:r>
          </a:p>
        </p:txBody>
      </p:sp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BBA8FD0-3FD7-04EC-DB00-64BD991ED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57" y="3028682"/>
            <a:ext cx="8932572" cy="143511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210FD9-9FB6-61E7-9659-3A149970D54C}"/>
              </a:ext>
            </a:extLst>
          </p:cNvPr>
          <p:cNvSpPr txBox="1"/>
          <p:nvPr/>
        </p:nvSpPr>
        <p:spPr>
          <a:xfrm>
            <a:off x="479665" y="5009036"/>
            <a:ext cx="2356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000" dirty="0"/>
              <a:t>How </a:t>
            </a:r>
            <a:r>
              <a:rPr lang="it-IT" sz="2000" dirty="0" err="1"/>
              <a:t>many</a:t>
            </a:r>
            <a:r>
              <a:rPr lang="it-IT" sz="2000" dirty="0"/>
              <a:t> times?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116CD2-3D2B-0FD1-9E62-6A13A85A4AF4}"/>
              </a:ext>
            </a:extLst>
          </p:cNvPr>
          <p:cNvSpPr txBox="1"/>
          <p:nvPr/>
        </p:nvSpPr>
        <p:spPr>
          <a:xfrm>
            <a:off x="2772697" y="5024425"/>
            <a:ext cx="34248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000" dirty="0"/>
              <a:t>DATASET_SIZE x (DIM +1) 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3A2297AF-392A-7287-6A5D-70C05D10A008}"/>
              </a:ext>
            </a:extLst>
          </p:cNvPr>
          <p:cNvSpPr/>
          <p:nvPr/>
        </p:nvSpPr>
        <p:spPr>
          <a:xfrm>
            <a:off x="6298281" y="5051086"/>
            <a:ext cx="577009" cy="36512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3F943D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2CD2EC3-D622-3862-AA4B-5FAEBAE19B34}"/>
              </a:ext>
            </a:extLst>
          </p:cNvPr>
          <p:cNvSpPr txBox="1"/>
          <p:nvPr/>
        </p:nvSpPr>
        <p:spPr>
          <a:xfrm>
            <a:off x="7273111" y="5263718"/>
            <a:ext cx="45729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000" dirty="0"/>
              <a:t>30 000 000 calls per iteration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7D93157-A456-FBB2-AC7D-50FB0043D86B}"/>
              </a:ext>
            </a:extLst>
          </p:cNvPr>
          <p:cNvSpPr txBox="1"/>
          <p:nvPr/>
        </p:nvSpPr>
        <p:spPr>
          <a:xfrm>
            <a:off x="6975890" y="4900247"/>
            <a:ext cx="4870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400" b="1" dirty="0"/>
              <a:t>In </a:t>
            </a:r>
            <a:r>
              <a:rPr lang="it-IT" sz="1400" b="1" dirty="0" err="1"/>
              <a:t>our</a:t>
            </a:r>
            <a:r>
              <a:rPr lang="it-IT" sz="1400" b="1" dirty="0"/>
              <a:t> case: DIM=2 and DATASET_SIZE = 10 000 000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5D783E3-CF50-C8B0-5B0B-D9AE45FFEF61}"/>
              </a:ext>
            </a:extLst>
          </p:cNvPr>
          <p:cNvSpPr txBox="1"/>
          <p:nvPr/>
        </p:nvSpPr>
        <p:spPr>
          <a:xfrm>
            <a:off x="2525856" y="5869769"/>
            <a:ext cx="75448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200" dirty="0"/>
              <a:t>Can we do </a:t>
            </a:r>
            <a:r>
              <a:rPr lang="it-IT" sz="2200" dirty="0" err="1"/>
              <a:t>better</a:t>
            </a:r>
            <a:r>
              <a:rPr lang="it-IT" sz="2200" dirty="0"/>
              <a:t> </a:t>
            </a:r>
            <a:r>
              <a:rPr lang="it-IT" sz="2200" dirty="0" err="1"/>
              <a:t>exploiting</a:t>
            </a:r>
            <a:r>
              <a:rPr lang="it-IT" sz="2200" dirty="0"/>
              <a:t> </a:t>
            </a:r>
            <a:r>
              <a:rPr lang="it-IT" sz="2200" dirty="0" err="1"/>
              <a:t>our</a:t>
            </a:r>
            <a:r>
              <a:rPr lang="it-IT" sz="2200" dirty="0"/>
              <a:t> GPU architecture?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987D30-96B7-4439-F31E-1CC4A7E42198}"/>
              </a:ext>
            </a:extLst>
          </p:cNvPr>
          <p:cNvSpPr txBox="1"/>
          <p:nvPr/>
        </p:nvSpPr>
        <p:spPr>
          <a:xfrm>
            <a:off x="901690" y="259967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assignPointsToClusterKernel</a:t>
            </a:r>
            <a:endParaRPr lang="it-IT" sz="20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56B69BA-3D73-E66D-BC7B-FB1C0F4292D0}"/>
              </a:ext>
            </a:extLst>
          </p:cNvPr>
          <p:cNvSpPr/>
          <p:nvPr/>
        </p:nvSpPr>
        <p:spPr>
          <a:xfrm>
            <a:off x="7413523" y="565679"/>
            <a:ext cx="609600" cy="1112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2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2" grpId="0"/>
      <p:bldP spid="18" grpId="0" animBg="1"/>
      <p:bldP spid="22" grpId="0"/>
      <p:bldP spid="29" grpId="0"/>
      <p:bldP spid="30" grpId="0"/>
      <p:bldP spid="3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0CB507-F5DD-5DF8-D6BB-31CA9B2B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GPU – Optimization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egnaposto piè di pagina 11">
            <a:extLst>
              <a:ext uri="{FF2B5EF4-FFF2-40B4-BE49-F238E27FC236}">
                <a16:creationId xmlns:a16="http://schemas.microsoft.com/office/drawing/2014/main" id="{AD834C0F-AE36-5D55-0751-F80D6AC5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38B05C-DE1C-7918-C750-CC949F442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00" y="2098055"/>
            <a:ext cx="10168128" cy="2877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8C74141-78B7-017D-ABB5-9DFA268F26F5}"/>
              </a:ext>
            </a:extLst>
          </p:cNvPr>
          <p:cNvSpPr txBox="1"/>
          <p:nvPr/>
        </p:nvSpPr>
        <p:spPr>
          <a:xfrm>
            <a:off x="494783" y="2016454"/>
            <a:ext cx="111541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Rewrite</a:t>
            </a:r>
            <a:r>
              <a:rPr lang="it-IT" dirty="0"/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assignPointsToClusterKernel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it-IT" dirty="0"/>
              <a:t>n order to perform for </a:t>
            </a:r>
            <a:r>
              <a:rPr lang="it-IT" dirty="0" err="1"/>
              <a:t>each</a:t>
            </a:r>
            <a:r>
              <a:rPr lang="it-IT" dirty="0"/>
              <a:t> cluster a PARALLEL - TREE – REDUCTION </a:t>
            </a:r>
            <a:r>
              <a:rPr lang="it-IT" dirty="0" err="1"/>
              <a:t>exploiting</a:t>
            </a:r>
            <a:r>
              <a:rPr lang="it-IT" dirty="0"/>
              <a:t> the </a:t>
            </a:r>
            <a:r>
              <a:rPr lang="it-IT" dirty="0" err="1"/>
              <a:t>shared</a:t>
            </a:r>
            <a:r>
              <a:rPr lang="it-IT" dirty="0"/>
              <a:t> memory in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C04C764-F539-019B-4012-437AC9AF4E26}"/>
              </a:ext>
            </a:extLst>
          </p:cNvPr>
          <p:cNvSpPr/>
          <p:nvPr/>
        </p:nvSpPr>
        <p:spPr>
          <a:xfrm>
            <a:off x="3343371" y="3514081"/>
            <a:ext cx="489600" cy="4900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850ED48-2670-CA13-1156-C1B0FD326AB2}"/>
              </a:ext>
            </a:extLst>
          </p:cNvPr>
          <p:cNvSpPr/>
          <p:nvPr/>
        </p:nvSpPr>
        <p:spPr>
          <a:xfrm>
            <a:off x="3832971" y="3514081"/>
            <a:ext cx="489600" cy="49008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DAC52A4-E1E8-CE2D-9E6F-4C851D2B5404}"/>
              </a:ext>
            </a:extLst>
          </p:cNvPr>
          <p:cNvSpPr/>
          <p:nvPr/>
        </p:nvSpPr>
        <p:spPr>
          <a:xfrm>
            <a:off x="4322571" y="3514081"/>
            <a:ext cx="489600" cy="4900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B05D229-7A82-7736-0658-7839C5DC3CF4}"/>
              </a:ext>
            </a:extLst>
          </p:cNvPr>
          <p:cNvSpPr/>
          <p:nvPr/>
        </p:nvSpPr>
        <p:spPr>
          <a:xfrm>
            <a:off x="4812171" y="3514081"/>
            <a:ext cx="489600" cy="49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2488E0A-4174-9D0F-A494-D5DE49C60A53}"/>
              </a:ext>
            </a:extLst>
          </p:cNvPr>
          <p:cNvSpPr/>
          <p:nvPr/>
        </p:nvSpPr>
        <p:spPr>
          <a:xfrm>
            <a:off x="5301771" y="3514081"/>
            <a:ext cx="489600" cy="4900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2AB8249-10BB-243F-2EC5-DCA55BD38F4A}"/>
              </a:ext>
            </a:extLst>
          </p:cNvPr>
          <p:cNvSpPr/>
          <p:nvPr/>
        </p:nvSpPr>
        <p:spPr>
          <a:xfrm>
            <a:off x="5791371" y="3514081"/>
            <a:ext cx="489600" cy="49008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1B98549B-7078-575A-B5F4-E74819BA7076}"/>
              </a:ext>
            </a:extLst>
          </p:cNvPr>
          <p:cNvSpPr/>
          <p:nvPr/>
        </p:nvSpPr>
        <p:spPr>
          <a:xfrm>
            <a:off x="6280971" y="3514081"/>
            <a:ext cx="489600" cy="4900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088859E-A60F-A373-AFF1-FEDE6B2A9CF8}"/>
              </a:ext>
            </a:extLst>
          </p:cNvPr>
          <p:cNvSpPr/>
          <p:nvPr/>
        </p:nvSpPr>
        <p:spPr>
          <a:xfrm>
            <a:off x="6770571" y="3514081"/>
            <a:ext cx="489600" cy="490082"/>
          </a:xfrm>
          <a:prstGeom prst="rect">
            <a:avLst/>
          </a:prstGeom>
          <a:solidFill>
            <a:srgbClr val="B8CB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C3DF178-A0F2-3AFC-3E7E-CD4D9D56E26C}"/>
              </a:ext>
            </a:extLst>
          </p:cNvPr>
          <p:cNvSpPr/>
          <p:nvPr/>
        </p:nvSpPr>
        <p:spPr>
          <a:xfrm>
            <a:off x="7260171" y="3514081"/>
            <a:ext cx="489600" cy="4900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35AE7E0-995D-F516-2412-08F70B8D1575}"/>
              </a:ext>
            </a:extLst>
          </p:cNvPr>
          <p:cNvSpPr/>
          <p:nvPr/>
        </p:nvSpPr>
        <p:spPr>
          <a:xfrm>
            <a:off x="7749771" y="3514081"/>
            <a:ext cx="489600" cy="49008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A8017AE5-09AF-5DD4-29CD-C1DB3318B575}"/>
              </a:ext>
            </a:extLst>
          </p:cNvPr>
          <p:cNvSpPr/>
          <p:nvPr/>
        </p:nvSpPr>
        <p:spPr>
          <a:xfrm>
            <a:off x="8239371" y="3514081"/>
            <a:ext cx="489600" cy="4900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E44AAB4C-E26A-D898-3156-6209941F54A1}"/>
              </a:ext>
            </a:extLst>
          </p:cNvPr>
          <p:cNvSpPr/>
          <p:nvPr/>
        </p:nvSpPr>
        <p:spPr>
          <a:xfrm>
            <a:off x="8728971" y="3514081"/>
            <a:ext cx="489600" cy="490082"/>
          </a:xfrm>
          <a:prstGeom prst="rect">
            <a:avLst/>
          </a:prstGeom>
          <a:solidFill>
            <a:srgbClr val="B8CB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90E0AAB9-FC45-FF90-53DA-95B922E9CB63}"/>
              </a:ext>
            </a:extLst>
          </p:cNvPr>
          <p:cNvSpPr txBox="1"/>
          <p:nvPr/>
        </p:nvSpPr>
        <p:spPr>
          <a:xfrm>
            <a:off x="3418894" y="322755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0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E6B66A35-C67F-8D42-2402-F6E6E76D9686}"/>
              </a:ext>
            </a:extLst>
          </p:cNvPr>
          <p:cNvSpPr txBox="1"/>
          <p:nvPr/>
        </p:nvSpPr>
        <p:spPr>
          <a:xfrm>
            <a:off x="3914198" y="3224801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1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891FE7C-0053-FC08-B016-510BCEA279B9}"/>
              </a:ext>
            </a:extLst>
          </p:cNvPr>
          <p:cNvSpPr txBox="1"/>
          <p:nvPr/>
        </p:nvSpPr>
        <p:spPr>
          <a:xfrm>
            <a:off x="4418091" y="322480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617743A-4FC7-4AC5-84CB-0A894B49113F}"/>
              </a:ext>
            </a:extLst>
          </p:cNvPr>
          <p:cNvSpPr txBox="1"/>
          <p:nvPr/>
        </p:nvSpPr>
        <p:spPr>
          <a:xfrm>
            <a:off x="4903873" y="3224801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3</a:t>
            </a:r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8B4C301-7BEB-4D04-BF82-5BF18E856FE2}"/>
              </a:ext>
            </a:extLst>
          </p:cNvPr>
          <p:cNvSpPr txBox="1"/>
          <p:nvPr/>
        </p:nvSpPr>
        <p:spPr>
          <a:xfrm>
            <a:off x="5380124" y="3221842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4</a:t>
            </a:r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76AAA6A-60BD-06FA-7136-FFB621AEB460}"/>
              </a:ext>
            </a:extLst>
          </p:cNvPr>
          <p:cNvSpPr txBox="1"/>
          <p:nvPr/>
        </p:nvSpPr>
        <p:spPr>
          <a:xfrm>
            <a:off x="5888448" y="3221842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5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B27D0D33-C3E1-3DB5-A356-24BAFE039A8C}"/>
              </a:ext>
            </a:extLst>
          </p:cNvPr>
          <p:cNvSpPr txBox="1"/>
          <p:nvPr/>
        </p:nvSpPr>
        <p:spPr>
          <a:xfrm>
            <a:off x="6358348" y="3218883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6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AF01F55-631F-86E6-4806-CEA9A8473E29}"/>
              </a:ext>
            </a:extLst>
          </p:cNvPr>
          <p:cNvSpPr txBox="1"/>
          <p:nvPr/>
        </p:nvSpPr>
        <p:spPr>
          <a:xfrm>
            <a:off x="6858918" y="321888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7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FD8264F-BDE6-9283-0A5D-0382DB772674}"/>
              </a:ext>
            </a:extLst>
          </p:cNvPr>
          <p:cNvSpPr txBox="1"/>
          <p:nvPr/>
        </p:nvSpPr>
        <p:spPr>
          <a:xfrm>
            <a:off x="7360568" y="3218883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8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C9279B8-5F17-F3ED-7DE8-3CF84A89AB4E}"/>
              </a:ext>
            </a:extLst>
          </p:cNvPr>
          <p:cNvSpPr txBox="1"/>
          <p:nvPr/>
        </p:nvSpPr>
        <p:spPr>
          <a:xfrm>
            <a:off x="7837152" y="3218883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9</a:t>
            </a:r>
            <a:endParaRPr lang="it-IT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5810714-087A-5EC7-C69C-5E35757DA36B}"/>
              </a:ext>
            </a:extLst>
          </p:cNvPr>
          <p:cNvSpPr txBox="1"/>
          <p:nvPr/>
        </p:nvSpPr>
        <p:spPr>
          <a:xfrm>
            <a:off x="8276666" y="3218321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10</a:t>
            </a:r>
            <a:endParaRPr lang="it-IT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0D96DC01-5340-82FE-8EFD-FDA3C953ED68}"/>
              </a:ext>
            </a:extLst>
          </p:cNvPr>
          <p:cNvSpPr txBox="1"/>
          <p:nvPr/>
        </p:nvSpPr>
        <p:spPr>
          <a:xfrm>
            <a:off x="8771966" y="3211971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11</a:t>
            </a:r>
            <a:endParaRPr lang="it-IT" dirty="0"/>
          </a:p>
        </p:txBody>
      </p:sp>
      <p:sp>
        <p:nvSpPr>
          <p:cNvPr id="49" name="Parentesi graffa chiusa 48">
            <a:extLst>
              <a:ext uri="{FF2B5EF4-FFF2-40B4-BE49-F238E27FC236}">
                <a16:creationId xmlns:a16="http://schemas.microsoft.com/office/drawing/2014/main" id="{AAB2DBC3-5613-9E2E-6A9A-785BFDE091E4}"/>
              </a:ext>
            </a:extLst>
          </p:cNvPr>
          <p:cNvSpPr/>
          <p:nvPr/>
        </p:nvSpPr>
        <p:spPr>
          <a:xfrm rot="5400000" flipH="1">
            <a:off x="4167865" y="2162069"/>
            <a:ext cx="307776" cy="1942414"/>
          </a:xfrm>
          <a:prstGeom prst="rightBrace">
            <a:avLst>
              <a:gd name="adj1" fmla="val 8333"/>
              <a:gd name="adj2" fmla="val 4951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FD3E1A36-DB3A-048B-EE09-760865C268BB}"/>
              </a:ext>
            </a:extLst>
          </p:cNvPr>
          <p:cNvSpPr txBox="1"/>
          <p:nvPr/>
        </p:nvSpPr>
        <p:spPr>
          <a:xfrm>
            <a:off x="3676451" y="2688974"/>
            <a:ext cx="1345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x-</a:t>
            </a:r>
            <a:r>
              <a:rPr lang="it-IT" sz="1400" dirty="0" err="1"/>
              <a:t>coordinates</a:t>
            </a:r>
            <a:endParaRPr lang="it-IT" sz="1400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8F188C8-7411-6548-9668-655EDF82E85E}"/>
              </a:ext>
            </a:extLst>
          </p:cNvPr>
          <p:cNvSpPr txBox="1"/>
          <p:nvPr/>
        </p:nvSpPr>
        <p:spPr>
          <a:xfrm>
            <a:off x="5623809" y="2670646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y-</a:t>
            </a:r>
            <a:r>
              <a:rPr lang="it-IT" sz="1400" dirty="0" err="1"/>
              <a:t>coordinates</a:t>
            </a:r>
            <a:endParaRPr lang="it-IT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D236E99D-204B-B136-A891-66F79380A057}"/>
              </a:ext>
            </a:extLst>
          </p:cNvPr>
          <p:cNvSpPr txBox="1"/>
          <p:nvPr/>
        </p:nvSpPr>
        <p:spPr>
          <a:xfrm>
            <a:off x="7854716" y="2645846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counts</a:t>
            </a:r>
            <a:endParaRPr lang="it-IT" dirty="0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B9025FEF-C585-EAD8-AA3C-82FB449DAE3A}"/>
              </a:ext>
            </a:extLst>
          </p:cNvPr>
          <p:cNvSpPr txBox="1"/>
          <p:nvPr/>
        </p:nvSpPr>
        <p:spPr>
          <a:xfrm>
            <a:off x="578651" y="3565423"/>
            <a:ext cx="2310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Status of </a:t>
            </a:r>
            <a:r>
              <a:rPr lang="it-IT" sz="1200" dirty="0" err="1"/>
              <a:t>shared</a:t>
            </a:r>
            <a:r>
              <a:rPr lang="it-IT" sz="1200" dirty="0"/>
              <a:t> memory inside a </a:t>
            </a:r>
            <a:r>
              <a:rPr lang="it-IT" sz="1200" dirty="0" err="1"/>
              <a:t>block</a:t>
            </a:r>
            <a:r>
              <a:rPr lang="it-IT" sz="1200" dirty="0"/>
              <a:t> for i-cluster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0466724F-B2A3-7135-3887-CD3BDAE28987}"/>
              </a:ext>
            </a:extLst>
          </p:cNvPr>
          <p:cNvSpPr/>
          <p:nvPr/>
        </p:nvSpPr>
        <p:spPr>
          <a:xfrm>
            <a:off x="3358611" y="4575387"/>
            <a:ext cx="489600" cy="4900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4F553FC9-DF20-D3C0-AA26-A94298A92B50}"/>
              </a:ext>
            </a:extLst>
          </p:cNvPr>
          <p:cNvSpPr/>
          <p:nvPr/>
        </p:nvSpPr>
        <p:spPr>
          <a:xfrm>
            <a:off x="3848211" y="4575387"/>
            <a:ext cx="489600" cy="49008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77EE3B00-AA89-BFB1-F672-5CC74FDB121D}"/>
              </a:ext>
            </a:extLst>
          </p:cNvPr>
          <p:cNvSpPr/>
          <p:nvPr/>
        </p:nvSpPr>
        <p:spPr>
          <a:xfrm>
            <a:off x="4337811" y="4575387"/>
            <a:ext cx="489600" cy="4900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4F77D2C9-7166-67CF-A6EB-62F702B679CC}"/>
              </a:ext>
            </a:extLst>
          </p:cNvPr>
          <p:cNvSpPr/>
          <p:nvPr/>
        </p:nvSpPr>
        <p:spPr>
          <a:xfrm>
            <a:off x="4827411" y="4575387"/>
            <a:ext cx="489600" cy="49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B560E855-08A0-C77A-C969-A6EC60E5705C}"/>
              </a:ext>
            </a:extLst>
          </p:cNvPr>
          <p:cNvSpPr/>
          <p:nvPr/>
        </p:nvSpPr>
        <p:spPr>
          <a:xfrm>
            <a:off x="5317011" y="4575387"/>
            <a:ext cx="489600" cy="4900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4B55BB09-1F2C-1E87-7A66-BEE514C14C95}"/>
              </a:ext>
            </a:extLst>
          </p:cNvPr>
          <p:cNvSpPr/>
          <p:nvPr/>
        </p:nvSpPr>
        <p:spPr>
          <a:xfrm>
            <a:off x="5806611" y="4575387"/>
            <a:ext cx="489600" cy="49008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47EFC842-F644-0657-BEA8-1CBBDE4BB023}"/>
              </a:ext>
            </a:extLst>
          </p:cNvPr>
          <p:cNvSpPr/>
          <p:nvPr/>
        </p:nvSpPr>
        <p:spPr>
          <a:xfrm>
            <a:off x="6296211" y="4575387"/>
            <a:ext cx="489600" cy="4900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29D842BB-5194-F023-40AC-AB0F9F4F7317}"/>
              </a:ext>
            </a:extLst>
          </p:cNvPr>
          <p:cNvSpPr/>
          <p:nvPr/>
        </p:nvSpPr>
        <p:spPr>
          <a:xfrm>
            <a:off x="6785811" y="4575387"/>
            <a:ext cx="489600" cy="490082"/>
          </a:xfrm>
          <a:prstGeom prst="rect">
            <a:avLst/>
          </a:prstGeom>
          <a:solidFill>
            <a:srgbClr val="B8CB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37533A60-65F1-A026-74D0-5A4ADC95F633}"/>
              </a:ext>
            </a:extLst>
          </p:cNvPr>
          <p:cNvSpPr/>
          <p:nvPr/>
        </p:nvSpPr>
        <p:spPr>
          <a:xfrm>
            <a:off x="7275411" y="4575387"/>
            <a:ext cx="489600" cy="4900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F5EA6EDD-0D00-E557-52D0-6791086CA745}"/>
              </a:ext>
            </a:extLst>
          </p:cNvPr>
          <p:cNvSpPr/>
          <p:nvPr/>
        </p:nvSpPr>
        <p:spPr>
          <a:xfrm>
            <a:off x="7765011" y="4575387"/>
            <a:ext cx="489600" cy="49008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DC4462D0-0F59-85EE-F56B-F142B36025D7}"/>
              </a:ext>
            </a:extLst>
          </p:cNvPr>
          <p:cNvSpPr/>
          <p:nvPr/>
        </p:nvSpPr>
        <p:spPr>
          <a:xfrm>
            <a:off x="8254611" y="4575387"/>
            <a:ext cx="489600" cy="4900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EBE4625E-D47D-6A34-E1A9-DC257CFC78D8}"/>
              </a:ext>
            </a:extLst>
          </p:cNvPr>
          <p:cNvSpPr/>
          <p:nvPr/>
        </p:nvSpPr>
        <p:spPr>
          <a:xfrm>
            <a:off x="8744211" y="4575387"/>
            <a:ext cx="489600" cy="490082"/>
          </a:xfrm>
          <a:prstGeom prst="rect">
            <a:avLst/>
          </a:prstGeom>
          <a:solidFill>
            <a:srgbClr val="B8CB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BE0761A7-934C-596C-AC42-6DFCBF83C15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588171" y="4004163"/>
            <a:ext cx="0" cy="540476"/>
          </a:xfrm>
          <a:prstGeom prst="straightConnector1">
            <a:avLst/>
          </a:prstGeom>
          <a:ln w="19050">
            <a:solidFill>
              <a:srgbClr val="E20E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Parentesi graffa chiusa 89">
            <a:extLst>
              <a:ext uri="{FF2B5EF4-FFF2-40B4-BE49-F238E27FC236}">
                <a16:creationId xmlns:a16="http://schemas.microsoft.com/office/drawing/2014/main" id="{648B863F-7DA6-E126-D734-3AC9C37B1027}"/>
              </a:ext>
            </a:extLst>
          </p:cNvPr>
          <p:cNvSpPr/>
          <p:nvPr/>
        </p:nvSpPr>
        <p:spPr>
          <a:xfrm rot="5400000" flipH="1">
            <a:off x="6116863" y="2161510"/>
            <a:ext cx="307776" cy="1942414"/>
          </a:xfrm>
          <a:prstGeom prst="rightBrace">
            <a:avLst>
              <a:gd name="adj1" fmla="val 8333"/>
              <a:gd name="adj2" fmla="val 4951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91" name="Parentesi graffa chiusa 90">
            <a:extLst>
              <a:ext uri="{FF2B5EF4-FFF2-40B4-BE49-F238E27FC236}">
                <a16:creationId xmlns:a16="http://schemas.microsoft.com/office/drawing/2014/main" id="{AB5D87F1-74DB-3D51-67E5-AD459A5EAC84}"/>
              </a:ext>
            </a:extLst>
          </p:cNvPr>
          <p:cNvSpPr/>
          <p:nvPr/>
        </p:nvSpPr>
        <p:spPr>
          <a:xfrm rot="5400000" flipH="1">
            <a:off x="8048636" y="2161510"/>
            <a:ext cx="307776" cy="1942414"/>
          </a:xfrm>
          <a:prstGeom prst="rightBrace">
            <a:avLst>
              <a:gd name="adj1" fmla="val 8333"/>
              <a:gd name="adj2" fmla="val 4951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ln w="28575">
                <a:solidFill>
                  <a:schemeClr val="tx1"/>
                </a:solidFill>
              </a:ln>
            </a:endParaRPr>
          </a:p>
        </p:txBody>
      </p: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F731E2D4-429D-B7B2-563B-DD53B721D49F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723786" y="4004163"/>
            <a:ext cx="843585" cy="515326"/>
          </a:xfrm>
          <a:prstGeom prst="straightConnector1">
            <a:avLst/>
          </a:prstGeom>
          <a:ln w="19050">
            <a:solidFill>
              <a:srgbClr val="E20E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F32A8D90-24F2-8C1A-EE0C-35DB831D88E5}"/>
              </a:ext>
            </a:extLst>
          </p:cNvPr>
          <p:cNvCxnSpPr>
            <a:cxnSpLocks/>
          </p:cNvCxnSpPr>
          <p:nvPr/>
        </p:nvCxnSpPr>
        <p:spPr>
          <a:xfrm>
            <a:off x="5546571" y="4027088"/>
            <a:ext cx="0" cy="540476"/>
          </a:xfrm>
          <a:prstGeom prst="straightConnector1">
            <a:avLst/>
          </a:prstGeom>
          <a:ln w="19050">
            <a:solidFill>
              <a:srgbClr val="E20E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89A98947-AE8D-C7BA-0B3B-C3F562218A48}"/>
              </a:ext>
            </a:extLst>
          </p:cNvPr>
          <p:cNvCxnSpPr>
            <a:cxnSpLocks/>
          </p:cNvCxnSpPr>
          <p:nvPr/>
        </p:nvCxnSpPr>
        <p:spPr>
          <a:xfrm flipH="1">
            <a:off x="5663201" y="4023687"/>
            <a:ext cx="843585" cy="515326"/>
          </a:xfrm>
          <a:prstGeom prst="straightConnector1">
            <a:avLst/>
          </a:prstGeom>
          <a:ln w="19050">
            <a:solidFill>
              <a:srgbClr val="E20E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21C82F50-D946-C535-7B98-7819DB91B989}"/>
              </a:ext>
            </a:extLst>
          </p:cNvPr>
          <p:cNvCxnSpPr>
            <a:cxnSpLocks/>
          </p:cNvCxnSpPr>
          <p:nvPr/>
        </p:nvCxnSpPr>
        <p:spPr>
          <a:xfrm>
            <a:off x="7520211" y="4023687"/>
            <a:ext cx="0" cy="540476"/>
          </a:xfrm>
          <a:prstGeom prst="straightConnector1">
            <a:avLst/>
          </a:prstGeom>
          <a:ln w="19050">
            <a:solidFill>
              <a:srgbClr val="E20E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F3981F66-9343-088D-F1A0-F11BD237D602}"/>
              </a:ext>
            </a:extLst>
          </p:cNvPr>
          <p:cNvCxnSpPr>
            <a:cxnSpLocks/>
          </p:cNvCxnSpPr>
          <p:nvPr/>
        </p:nvCxnSpPr>
        <p:spPr>
          <a:xfrm flipH="1">
            <a:off x="7629206" y="4024936"/>
            <a:ext cx="843585" cy="515326"/>
          </a:xfrm>
          <a:prstGeom prst="straightConnector1">
            <a:avLst/>
          </a:prstGeom>
          <a:ln w="19050">
            <a:solidFill>
              <a:srgbClr val="E20E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86CE50E4-CCC9-942A-FB63-185120CC68A0}"/>
              </a:ext>
            </a:extLst>
          </p:cNvPr>
          <p:cNvSpPr/>
          <p:nvPr/>
        </p:nvSpPr>
        <p:spPr>
          <a:xfrm>
            <a:off x="3358611" y="5620745"/>
            <a:ext cx="489600" cy="4900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2FF9B8B0-9F6F-0F36-7D7F-F41FFB3CB0C5}"/>
              </a:ext>
            </a:extLst>
          </p:cNvPr>
          <p:cNvSpPr/>
          <p:nvPr/>
        </p:nvSpPr>
        <p:spPr>
          <a:xfrm>
            <a:off x="3848211" y="5620745"/>
            <a:ext cx="489600" cy="49008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D11E9876-8F6B-1219-11D1-DF4A52DEC0AE}"/>
              </a:ext>
            </a:extLst>
          </p:cNvPr>
          <p:cNvSpPr/>
          <p:nvPr/>
        </p:nvSpPr>
        <p:spPr>
          <a:xfrm>
            <a:off x="4337811" y="5620745"/>
            <a:ext cx="489600" cy="4900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277D5483-37AB-BFCD-C333-8BC7534E38E2}"/>
              </a:ext>
            </a:extLst>
          </p:cNvPr>
          <p:cNvSpPr/>
          <p:nvPr/>
        </p:nvSpPr>
        <p:spPr>
          <a:xfrm>
            <a:off x="4827411" y="5620745"/>
            <a:ext cx="489600" cy="49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F125CDDC-1B37-8068-2F2D-99FC9DE36CC0}"/>
              </a:ext>
            </a:extLst>
          </p:cNvPr>
          <p:cNvSpPr/>
          <p:nvPr/>
        </p:nvSpPr>
        <p:spPr>
          <a:xfrm>
            <a:off x="5317011" y="5620745"/>
            <a:ext cx="489600" cy="4900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5640B79D-D0CC-4D75-FB18-53E243FD26DF}"/>
              </a:ext>
            </a:extLst>
          </p:cNvPr>
          <p:cNvSpPr/>
          <p:nvPr/>
        </p:nvSpPr>
        <p:spPr>
          <a:xfrm>
            <a:off x="5806611" y="5620745"/>
            <a:ext cx="489600" cy="49008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FFDBF2CD-211B-B0A1-E2D5-DD8EB79DC73C}"/>
              </a:ext>
            </a:extLst>
          </p:cNvPr>
          <p:cNvSpPr/>
          <p:nvPr/>
        </p:nvSpPr>
        <p:spPr>
          <a:xfrm>
            <a:off x="6296211" y="5620745"/>
            <a:ext cx="489600" cy="4900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ABB7F98F-4340-E9C5-C800-855925AD90C3}"/>
              </a:ext>
            </a:extLst>
          </p:cNvPr>
          <p:cNvSpPr/>
          <p:nvPr/>
        </p:nvSpPr>
        <p:spPr>
          <a:xfrm>
            <a:off x="6785811" y="5620745"/>
            <a:ext cx="489600" cy="490082"/>
          </a:xfrm>
          <a:prstGeom prst="rect">
            <a:avLst/>
          </a:prstGeom>
          <a:solidFill>
            <a:srgbClr val="B8CB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B5F7D2D8-4BA5-4357-A91D-BC804858437E}"/>
              </a:ext>
            </a:extLst>
          </p:cNvPr>
          <p:cNvSpPr/>
          <p:nvPr/>
        </p:nvSpPr>
        <p:spPr>
          <a:xfrm>
            <a:off x="7275411" y="5620745"/>
            <a:ext cx="489600" cy="4900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73C3C0C1-46E5-551D-A979-CA4A976E7E1E}"/>
              </a:ext>
            </a:extLst>
          </p:cNvPr>
          <p:cNvSpPr/>
          <p:nvPr/>
        </p:nvSpPr>
        <p:spPr>
          <a:xfrm>
            <a:off x="7765011" y="5620745"/>
            <a:ext cx="489600" cy="49008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03C93AED-5F30-233A-B605-13C97B0589B8}"/>
              </a:ext>
            </a:extLst>
          </p:cNvPr>
          <p:cNvSpPr/>
          <p:nvPr/>
        </p:nvSpPr>
        <p:spPr>
          <a:xfrm>
            <a:off x="8254611" y="5620745"/>
            <a:ext cx="489600" cy="4900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0C76768A-31B7-3D11-0575-8BF4D3D60250}"/>
              </a:ext>
            </a:extLst>
          </p:cNvPr>
          <p:cNvSpPr/>
          <p:nvPr/>
        </p:nvSpPr>
        <p:spPr>
          <a:xfrm>
            <a:off x="8744211" y="5620745"/>
            <a:ext cx="489600" cy="490082"/>
          </a:xfrm>
          <a:prstGeom prst="rect">
            <a:avLst/>
          </a:prstGeom>
          <a:solidFill>
            <a:srgbClr val="B8CB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116" name="Connettore 2 115">
            <a:extLst>
              <a:ext uri="{FF2B5EF4-FFF2-40B4-BE49-F238E27FC236}">
                <a16:creationId xmlns:a16="http://schemas.microsoft.com/office/drawing/2014/main" id="{9E3D6749-2EE5-F50B-147B-94CCCA2D9309}"/>
              </a:ext>
            </a:extLst>
          </p:cNvPr>
          <p:cNvCxnSpPr>
            <a:cxnSpLocks/>
          </p:cNvCxnSpPr>
          <p:nvPr/>
        </p:nvCxnSpPr>
        <p:spPr>
          <a:xfrm>
            <a:off x="4100789" y="5080269"/>
            <a:ext cx="0" cy="540476"/>
          </a:xfrm>
          <a:prstGeom prst="straightConnector1">
            <a:avLst/>
          </a:prstGeom>
          <a:ln w="19050">
            <a:solidFill>
              <a:srgbClr val="E20E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ttore 2 116">
            <a:extLst>
              <a:ext uri="{FF2B5EF4-FFF2-40B4-BE49-F238E27FC236}">
                <a16:creationId xmlns:a16="http://schemas.microsoft.com/office/drawing/2014/main" id="{40568D47-9577-9688-F394-840F61A2C753}"/>
              </a:ext>
            </a:extLst>
          </p:cNvPr>
          <p:cNvCxnSpPr>
            <a:cxnSpLocks/>
          </p:cNvCxnSpPr>
          <p:nvPr/>
        </p:nvCxnSpPr>
        <p:spPr>
          <a:xfrm flipH="1">
            <a:off x="4177923" y="5082759"/>
            <a:ext cx="843585" cy="515326"/>
          </a:xfrm>
          <a:prstGeom prst="straightConnector1">
            <a:avLst/>
          </a:prstGeom>
          <a:ln w="19050">
            <a:solidFill>
              <a:srgbClr val="E20E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2 117">
            <a:extLst>
              <a:ext uri="{FF2B5EF4-FFF2-40B4-BE49-F238E27FC236}">
                <a16:creationId xmlns:a16="http://schemas.microsoft.com/office/drawing/2014/main" id="{BA347101-D0F0-AF8A-5DAA-62CBA59249CC}"/>
              </a:ext>
            </a:extLst>
          </p:cNvPr>
          <p:cNvCxnSpPr>
            <a:cxnSpLocks/>
          </p:cNvCxnSpPr>
          <p:nvPr/>
        </p:nvCxnSpPr>
        <p:spPr>
          <a:xfrm>
            <a:off x="6071842" y="5080269"/>
            <a:ext cx="0" cy="540476"/>
          </a:xfrm>
          <a:prstGeom prst="straightConnector1">
            <a:avLst/>
          </a:prstGeom>
          <a:ln w="19050">
            <a:solidFill>
              <a:srgbClr val="E20E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ttore 2 118">
            <a:extLst>
              <a:ext uri="{FF2B5EF4-FFF2-40B4-BE49-F238E27FC236}">
                <a16:creationId xmlns:a16="http://schemas.microsoft.com/office/drawing/2014/main" id="{15C1B0E9-4D8A-8784-7F19-C92EC08C60DA}"/>
              </a:ext>
            </a:extLst>
          </p:cNvPr>
          <p:cNvCxnSpPr>
            <a:cxnSpLocks/>
          </p:cNvCxnSpPr>
          <p:nvPr/>
        </p:nvCxnSpPr>
        <p:spPr>
          <a:xfrm flipH="1">
            <a:off x="6171786" y="5088101"/>
            <a:ext cx="843585" cy="515326"/>
          </a:xfrm>
          <a:prstGeom prst="straightConnector1">
            <a:avLst/>
          </a:prstGeom>
          <a:ln w="19050">
            <a:solidFill>
              <a:srgbClr val="E20E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ttore 2 119">
            <a:extLst>
              <a:ext uri="{FF2B5EF4-FFF2-40B4-BE49-F238E27FC236}">
                <a16:creationId xmlns:a16="http://schemas.microsoft.com/office/drawing/2014/main" id="{D7A59FC5-C4FD-0435-5AE8-04815ADBBB88}"/>
              </a:ext>
            </a:extLst>
          </p:cNvPr>
          <p:cNvCxnSpPr>
            <a:cxnSpLocks/>
          </p:cNvCxnSpPr>
          <p:nvPr/>
        </p:nvCxnSpPr>
        <p:spPr>
          <a:xfrm>
            <a:off x="8031458" y="5088101"/>
            <a:ext cx="0" cy="540476"/>
          </a:xfrm>
          <a:prstGeom prst="straightConnector1">
            <a:avLst/>
          </a:prstGeom>
          <a:ln w="19050">
            <a:solidFill>
              <a:srgbClr val="E20E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ttore 2 120">
            <a:extLst>
              <a:ext uri="{FF2B5EF4-FFF2-40B4-BE49-F238E27FC236}">
                <a16:creationId xmlns:a16="http://schemas.microsoft.com/office/drawing/2014/main" id="{5366A0A6-CAF3-09EF-C957-B6A3923D4A47}"/>
              </a:ext>
            </a:extLst>
          </p:cNvPr>
          <p:cNvCxnSpPr>
            <a:cxnSpLocks/>
          </p:cNvCxnSpPr>
          <p:nvPr/>
        </p:nvCxnSpPr>
        <p:spPr>
          <a:xfrm flipH="1">
            <a:off x="8123165" y="5092844"/>
            <a:ext cx="843585" cy="515326"/>
          </a:xfrm>
          <a:prstGeom prst="straightConnector1">
            <a:avLst/>
          </a:prstGeom>
          <a:ln w="19050">
            <a:solidFill>
              <a:srgbClr val="E20E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asellaDiTesto 121">
            <a:extLst>
              <a:ext uri="{FF2B5EF4-FFF2-40B4-BE49-F238E27FC236}">
                <a16:creationId xmlns:a16="http://schemas.microsoft.com/office/drawing/2014/main" id="{01BF5419-CE31-109F-9834-62DC62E68213}"/>
              </a:ext>
            </a:extLst>
          </p:cNvPr>
          <p:cNvSpPr txBox="1"/>
          <p:nvPr/>
        </p:nvSpPr>
        <p:spPr>
          <a:xfrm>
            <a:off x="9881090" y="3657755"/>
            <a:ext cx="2310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stride = </a:t>
            </a:r>
            <a:r>
              <a:rPr lang="it-IT" sz="1200" dirty="0" err="1"/>
              <a:t>blockDim.x</a:t>
            </a:r>
            <a:r>
              <a:rPr lang="it-IT" sz="1200" dirty="0"/>
              <a:t>/2</a:t>
            </a:r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ABA8910F-FC43-8487-8A1F-7878D89A9C28}"/>
              </a:ext>
            </a:extLst>
          </p:cNvPr>
          <p:cNvSpPr txBox="1"/>
          <p:nvPr/>
        </p:nvSpPr>
        <p:spPr>
          <a:xfrm>
            <a:off x="10021454" y="5714558"/>
            <a:ext cx="217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stride = stride /2</a:t>
            </a:r>
          </a:p>
        </p:txBody>
      </p:sp>
      <p:sp>
        <p:nvSpPr>
          <p:cNvPr id="124" name="Rettangolo 123">
            <a:extLst>
              <a:ext uri="{FF2B5EF4-FFF2-40B4-BE49-F238E27FC236}">
                <a16:creationId xmlns:a16="http://schemas.microsoft.com/office/drawing/2014/main" id="{A691DEA3-DBCE-944E-3A36-70322646EB91}"/>
              </a:ext>
            </a:extLst>
          </p:cNvPr>
          <p:cNvSpPr/>
          <p:nvPr/>
        </p:nvSpPr>
        <p:spPr>
          <a:xfrm>
            <a:off x="846733" y="4098464"/>
            <a:ext cx="1416047" cy="15097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5" name="CasellaDiTesto 124">
            <a:extLst>
              <a:ext uri="{FF2B5EF4-FFF2-40B4-BE49-F238E27FC236}">
                <a16:creationId xmlns:a16="http://schemas.microsoft.com/office/drawing/2014/main" id="{864D4033-1215-ADAB-9E0E-2DB490EC48E7}"/>
              </a:ext>
            </a:extLst>
          </p:cNvPr>
          <p:cNvSpPr txBox="1"/>
          <p:nvPr/>
        </p:nvSpPr>
        <p:spPr>
          <a:xfrm>
            <a:off x="962892" y="5667559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Generic</a:t>
            </a:r>
            <a:r>
              <a:rPr lang="it-IT" sz="1200" dirty="0"/>
              <a:t> </a:t>
            </a:r>
            <a:r>
              <a:rPr lang="it-IT" sz="1200" dirty="0" err="1"/>
              <a:t>block</a:t>
            </a:r>
            <a:endParaRPr lang="it-IT" sz="1200" dirty="0"/>
          </a:p>
        </p:txBody>
      </p:sp>
      <p:sp>
        <p:nvSpPr>
          <p:cNvPr id="126" name="Ovale 125">
            <a:extLst>
              <a:ext uri="{FF2B5EF4-FFF2-40B4-BE49-F238E27FC236}">
                <a16:creationId xmlns:a16="http://schemas.microsoft.com/office/drawing/2014/main" id="{19208649-CE87-15CC-C137-EBB55E3483CA}"/>
              </a:ext>
            </a:extLst>
          </p:cNvPr>
          <p:cNvSpPr/>
          <p:nvPr/>
        </p:nvSpPr>
        <p:spPr>
          <a:xfrm>
            <a:off x="956525" y="4174587"/>
            <a:ext cx="535032" cy="5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127" name="Ovale 126">
            <a:extLst>
              <a:ext uri="{FF2B5EF4-FFF2-40B4-BE49-F238E27FC236}">
                <a16:creationId xmlns:a16="http://schemas.microsoft.com/office/drawing/2014/main" id="{475614B3-27AB-0E60-29B0-ED217B42DF95}"/>
              </a:ext>
            </a:extLst>
          </p:cNvPr>
          <p:cNvSpPr/>
          <p:nvPr/>
        </p:nvSpPr>
        <p:spPr>
          <a:xfrm>
            <a:off x="1641422" y="4174587"/>
            <a:ext cx="535032" cy="5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128" name="Ovale 127">
            <a:extLst>
              <a:ext uri="{FF2B5EF4-FFF2-40B4-BE49-F238E27FC236}">
                <a16:creationId xmlns:a16="http://schemas.microsoft.com/office/drawing/2014/main" id="{C16E299D-6E66-B9B9-7C86-D57F523752B5}"/>
              </a:ext>
            </a:extLst>
          </p:cNvPr>
          <p:cNvSpPr/>
          <p:nvPr/>
        </p:nvSpPr>
        <p:spPr>
          <a:xfrm>
            <a:off x="956525" y="5003483"/>
            <a:ext cx="535032" cy="508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FEA12B41-2FF1-376A-417A-705351588547}"/>
              </a:ext>
            </a:extLst>
          </p:cNvPr>
          <p:cNvSpPr/>
          <p:nvPr/>
        </p:nvSpPr>
        <p:spPr>
          <a:xfrm>
            <a:off x="1641422" y="5003483"/>
            <a:ext cx="535032" cy="508000"/>
          </a:xfrm>
          <a:prstGeom prst="ellipse">
            <a:avLst/>
          </a:prstGeom>
          <a:solidFill>
            <a:srgbClr val="B8CB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solidFill>
                  <a:schemeClr val="tx1"/>
                </a:solidFill>
              </a:rPr>
              <a:t>T4</a:t>
            </a:r>
            <a:endParaRPr lang="it-IT" sz="1200" b="1" dirty="0">
              <a:solidFill>
                <a:schemeClr val="tx1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78D4357-739C-932A-8398-1C3BF99ED621}"/>
              </a:ext>
            </a:extLst>
          </p:cNvPr>
          <p:cNvSpPr/>
          <p:nvPr/>
        </p:nvSpPr>
        <p:spPr>
          <a:xfrm>
            <a:off x="7413523" y="565679"/>
            <a:ext cx="609600" cy="1112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69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7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20" grpId="0" animBg="1"/>
      <p:bldP spid="24" grpId="0" animBg="1"/>
      <p:bldP spid="26" grpId="0" animBg="1"/>
      <p:bldP spid="28" grpId="0" animBg="1"/>
      <p:bldP spid="31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8" grpId="0"/>
      <p:bldP spid="49" grpId="0" animBg="1"/>
      <p:bldP spid="50" grpId="0"/>
      <p:bldP spid="52" grpId="0"/>
      <p:bldP spid="54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90" grpId="0" animBg="1"/>
      <p:bldP spid="9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22" grpId="0"/>
      <p:bldP spid="123" grpId="0"/>
      <p:bldP spid="124" grpId="0" animBg="1"/>
      <p:bldP spid="125" grpId="0"/>
      <p:bldP spid="126" grpId="0" animBg="1"/>
      <p:bldP spid="127" grpId="0" animBg="1"/>
      <p:bldP spid="128" grpId="0" animBg="1"/>
      <p:bldP spid="12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0CB507-F5DD-5DF8-D6BB-31CA9B2B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GPU – Optimization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egnaposto piè di pagina 11">
            <a:extLst>
              <a:ext uri="{FF2B5EF4-FFF2-40B4-BE49-F238E27FC236}">
                <a16:creationId xmlns:a16="http://schemas.microsoft.com/office/drawing/2014/main" id="{AD834C0F-AE36-5D55-0751-F80D6AC5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38B05C-DE1C-7918-C750-CC949F442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00" y="2098055"/>
            <a:ext cx="10168128" cy="2877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8C74141-78B7-017D-ABB5-9DFA268F26F5}"/>
              </a:ext>
            </a:extLst>
          </p:cNvPr>
          <p:cNvSpPr txBox="1"/>
          <p:nvPr/>
        </p:nvSpPr>
        <p:spPr>
          <a:xfrm>
            <a:off x="494783" y="2016454"/>
            <a:ext cx="111541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Rewrite</a:t>
            </a:r>
            <a:r>
              <a:rPr lang="it-IT" dirty="0"/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assignPointsToClusterKernel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it-IT" dirty="0"/>
              <a:t>n order to perform for </a:t>
            </a:r>
            <a:r>
              <a:rPr lang="it-IT" dirty="0" err="1"/>
              <a:t>each</a:t>
            </a:r>
            <a:r>
              <a:rPr lang="it-IT" dirty="0"/>
              <a:t> cluster a PARALLEL - TREE – REDUCTION </a:t>
            </a:r>
            <a:r>
              <a:rPr lang="it-IT" dirty="0" err="1"/>
              <a:t>exploiting</a:t>
            </a:r>
            <a:r>
              <a:rPr lang="it-IT" dirty="0"/>
              <a:t> the </a:t>
            </a:r>
            <a:r>
              <a:rPr lang="it-IT" dirty="0" err="1"/>
              <a:t>shared</a:t>
            </a:r>
            <a:r>
              <a:rPr lang="it-IT" dirty="0"/>
              <a:t> memory of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90E0AAB9-FC45-FF90-53DA-95B922E9CB63}"/>
              </a:ext>
            </a:extLst>
          </p:cNvPr>
          <p:cNvSpPr txBox="1"/>
          <p:nvPr/>
        </p:nvSpPr>
        <p:spPr>
          <a:xfrm>
            <a:off x="3418894" y="322755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0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E6B66A35-C67F-8D42-2402-F6E6E76D9686}"/>
              </a:ext>
            </a:extLst>
          </p:cNvPr>
          <p:cNvSpPr txBox="1"/>
          <p:nvPr/>
        </p:nvSpPr>
        <p:spPr>
          <a:xfrm>
            <a:off x="3914198" y="3224801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1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891FE7C-0053-FC08-B016-510BCEA279B9}"/>
              </a:ext>
            </a:extLst>
          </p:cNvPr>
          <p:cNvSpPr txBox="1"/>
          <p:nvPr/>
        </p:nvSpPr>
        <p:spPr>
          <a:xfrm>
            <a:off x="4418091" y="322480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617743A-4FC7-4AC5-84CB-0A894B49113F}"/>
              </a:ext>
            </a:extLst>
          </p:cNvPr>
          <p:cNvSpPr txBox="1"/>
          <p:nvPr/>
        </p:nvSpPr>
        <p:spPr>
          <a:xfrm>
            <a:off x="4903873" y="3224801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3</a:t>
            </a:r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8B4C301-7BEB-4D04-BF82-5BF18E856FE2}"/>
              </a:ext>
            </a:extLst>
          </p:cNvPr>
          <p:cNvSpPr txBox="1"/>
          <p:nvPr/>
        </p:nvSpPr>
        <p:spPr>
          <a:xfrm>
            <a:off x="5380124" y="3221842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4</a:t>
            </a:r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76AAA6A-60BD-06FA-7136-FFB621AEB460}"/>
              </a:ext>
            </a:extLst>
          </p:cNvPr>
          <p:cNvSpPr txBox="1"/>
          <p:nvPr/>
        </p:nvSpPr>
        <p:spPr>
          <a:xfrm>
            <a:off x="5888448" y="3221842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5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B27D0D33-C3E1-3DB5-A356-24BAFE039A8C}"/>
              </a:ext>
            </a:extLst>
          </p:cNvPr>
          <p:cNvSpPr txBox="1"/>
          <p:nvPr/>
        </p:nvSpPr>
        <p:spPr>
          <a:xfrm>
            <a:off x="6358348" y="3218883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6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AF01F55-631F-86E6-4806-CEA9A8473E29}"/>
              </a:ext>
            </a:extLst>
          </p:cNvPr>
          <p:cNvSpPr txBox="1"/>
          <p:nvPr/>
        </p:nvSpPr>
        <p:spPr>
          <a:xfrm>
            <a:off x="6858918" y="321888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7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FD8264F-BDE6-9283-0A5D-0382DB772674}"/>
              </a:ext>
            </a:extLst>
          </p:cNvPr>
          <p:cNvSpPr txBox="1"/>
          <p:nvPr/>
        </p:nvSpPr>
        <p:spPr>
          <a:xfrm>
            <a:off x="7360568" y="3218883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8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C9279B8-5F17-F3ED-7DE8-3CF84A89AB4E}"/>
              </a:ext>
            </a:extLst>
          </p:cNvPr>
          <p:cNvSpPr txBox="1"/>
          <p:nvPr/>
        </p:nvSpPr>
        <p:spPr>
          <a:xfrm>
            <a:off x="7837152" y="3218883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9</a:t>
            </a:r>
            <a:endParaRPr lang="it-IT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5810714-087A-5EC7-C69C-5E35757DA36B}"/>
              </a:ext>
            </a:extLst>
          </p:cNvPr>
          <p:cNvSpPr txBox="1"/>
          <p:nvPr/>
        </p:nvSpPr>
        <p:spPr>
          <a:xfrm>
            <a:off x="8276666" y="3218321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10</a:t>
            </a:r>
            <a:endParaRPr lang="it-IT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0D96DC01-5340-82FE-8EFD-FDA3C953ED68}"/>
              </a:ext>
            </a:extLst>
          </p:cNvPr>
          <p:cNvSpPr txBox="1"/>
          <p:nvPr/>
        </p:nvSpPr>
        <p:spPr>
          <a:xfrm>
            <a:off x="8771966" y="3211971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11</a:t>
            </a:r>
            <a:endParaRPr lang="it-IT" dirty="0"/>
          </a:p>
        </p:txBody>
      </p:sp>
      <p:sp>
        <p:nvSpPr>
          <p:cNvPr id="49" name="Parentesi graffa chiusa 48">
            <a:extLst>
              <a:ext uri="{FF2B5EF4-FFF2-40B4-BE49-F238E27FC236}">
                <a16:creationId xmlns:a16="http://schemas.microsoft.com/office/drawing/2014/main" id="{AAB2DBC3-5613-9E2E-6A9A-785BFDE091E4}"/>
              </a:ext>
            </a:extLst>
          </p:cNvPr>
          <p:cNvSpPr/>
          <p:nvPr/>
        </p:nvSpPr>
        <p:spPr>
          <a:xfrm rot="5400000" flipH="1">
            <a:off x="4167865" y="2162069"/>
            <a:ext cx="307776" cy="1942414"/>
          </a:xfrm>
          <a:prstGeom prst="rightBrace">
            <a:avLst>
              <a:gd name="adj1" fmla="val 8333"/>
              <a:gd name="adj2" fmla="val 4951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FD3E1A36-DB3A-048B-EE09-760865C268BB}"/>
              </a:ext>
            </a:extLst>
          </p:cNvPr>
          <p:cNvSpPr txBox="1"/>
          <p:nvPr/>
        </p:nvSpPr>
        <p:spPr>
          <a:xfrm>
            <a:off x="3676451" y="2688974"/>
            <a:ext cx="1345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x-</a:t>
            </a:r>
            <a:r>
              <a:rPr lang="it-IT" sz="1400" dirty="0" err="1"/>
              <a:t>coordinates</a:t>
            </a:r>
            <a:endParaRPr lang="it-IT" sz="1400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8F188C8-7411-6548-9668-655EDF82E85E}"/>
              </a:ext>
            </a:extLst>
          </p:cNvPr>
          <p:cNvSpPr txBox="1"/>
          <p:nvPr/>
        </p:nvSpPr>
        <p:spPr>
          <a:xfrm>
            <a:off x="5623809" y="2670646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y-</a:t>
            </a:r>
            <a:r>
              <a:rPr lang="it-IT" sz="1400" dirty="0" err="1"/>
              <a:t>coordinates</a:t>
            </a:r>
            <a:endParaRPr lang="it-IT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D236E99D-204B-B136-A891-66F79380A057}"/>
              </a:ext>
            </a:extLst>
          </p:cNvPr>
          <p:cNvSpPr txBox="1"/>
          <p:nvPr/>
        </p:nvSpPr>
        <p:spPr>
          <a:xfrm>
            <a:off x="7854716" y="2645846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counts</a:t>
            </a:r>
            <a:endParaRPr lang="it-IT" dirty="0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B9025FEF-C585-EAD8-AA3C-82FB449DAE3A}"/>
              </a:ext>
            </a:extLst>
          </p:cNvPr>
          <p:cNvSpPr txBox="1"/>
          <p:nvPr/>
        </p:nvSpPr>
        <p:spPr>
          <a:xfrm>
            <a:off x="578651" y="3565423"/>
            <a:ext cx="2310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Status of </a:t>
            </a:r>
            <a:r>
              <a:rPr lang="it-IT" sz="1200" dirty="0" err="1"/>
              <a:t>shared</a:t>
            </a:r>
            <a:r>
              <a:rPr lang="it-IT" sz="1200" dirty="0"/>
              <a:t> memory inside a </a:t>
            </a:r>
            <a:r>
              <a:rPr lang="it-IT" sz="1200" dirty="0" err="1"/>
              <a:t>block</a:t>
            </a:r>
            <a:r>
              <a:rPr lang="it-IT" sz="1200" dirty="0"/>
              <a:t> for i-cluster</a:t>
            </a:r>
          </a:p>
        </p:txBody>
      </p:sp>
      <p:sp>
        <p:nvSpPr>
          <p:cNvPr id="90" name="Parentesi graffa chiusa 89">
            <a:extLst>
              <a:ext uri="{FF2B5EF4-FFF2-40B4-BE49-F238E27FC236}">
                <a16:creationId xmlns:a16="http://schemas.microsoft.com/office/drawing/2014/main" id="{648B863F-7DA6-E126-D734-3AC9C37B1027}"/>
              </a:ext>
            </a:extLst>
          </p:cNvPr>
          <p:cNvSpPr/>
          <p:nvPr/>
        </p:nvSpPr>
        <p:spPr>
          <a:xfrm rot="5400000" flipH="1">
            <a:off x="6116863" y="2161510"/>
            <a:ext cx="307776" cy="1942414"/>
          </a:xfrm>
          <a:prstGeom prst="rightBrace">
            <a:avLst>
              <a:gd name="adj1" fmla="val 8333"/>
              <a:gd name="adj2" fmla="val 4951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91" name="Parentesi graffa chiusa 90">
            <a:extLst>
              <a:ext uri="{FF2B5EF4-FFF2-40B4-BE49-F238E27FC236}">
                <a16:creationId xmlns:a16="http://schemas.microsoft.com/office/drawing/2014/main" id="{AB5D87F1-74DB-3D51-67E5-AD459A5EAC84}"/>
              </a:ext>
            </a:extLst>
          </p:cNvPr>
          <p:cNvSpPr/>
          <p:nvPr/>
        </p:nvSpPr>
        <p:spPr>
          <a:xfrm rot="5400000" flipH="1">
            <a:off x="8048636" y="2161510"/>
            <a:ext cx="307776" cy="1942414"/>
          </a:xfrm>
          <a:prstGeom prst="rightBrace">
            <a:avLst>
              <a:gd name="adj1" fmla="val 8333"/>
              <a:gd name="adj2" fmla="val 4951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86CE50E4-CCC9-942A-FB63-185120CC68A0}"/>
              </a:ext>
            </a:extLst>
          </p:cNvPr>
          <p:cNvSpPr/>
          <p:nvPr/>
        </p:nvSpPr>
        <p:spPr>
          <a:xfrm>
            <a:off x="3326644" y="3495385"/>
            <a:ext cx="489600" cy="4900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2FF9B8B0-9F6F-0F36-7D7F-F41FFB3CB0C5}"/>
              </a:ext>
            </a:extLst>
          </p:cNvPr>
          <p:cNvSpPr/>
          <p:nvPr/>
        </p:nvSpPr>
        <p:spPr>
          <a:xfrm>
            <a:off x="3816244" y="3495385"/>
            <a:ext cx="489600" cy="49008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D11E9876-8F6B-1219-11D1-DF4A52DEC0AE}"/>
              </a:ext>
            </a:extLst>
          </p:cNvPr>
          <p:cNvSpPr/>
          <p:nvPr/>
        </p:nvSpPr>
        <p:spPr>
          <a:xfrm>
            <a:off x="4305844" y="3495385"/>
            <a:ext cx="489600" cy="4900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277D5483-37AB-BFCD-C333-8BC7534E38E2}"/>
              </a:ext>
            </a:extLst>
          </p:cNvPr>
          <p:cNvSpPr/>
          <p:nvPr/>
        </p:nvSpPr>
        <p:spPr>
          <a:xfrm>
            <a:off x="4795444" y="3495385"/>
            <a:ext cx="489600" cy="49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F125CDDC-1B37-8068-2F2D-99FC9DE36CC0}"/>
              </a:ext>
            </a:extLst>
          </p:cNvPr>
          <p:cNvSpPr/>
          <p:nvPr/>
        </p:nvSpPr>
        <p:spPr>
          <a:xfrm>
            <a:off x="5285044" y="3495385"/>
            <a:ext cx="489600" cy="4900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5640B79D-D0CC-4D75-FB18-53E243FD26DF}"/>
              </a:ext>
            </a:extLst>
          </p:cNvPr>
          <p:cNvSpPr/>
          <p:nvPr/>
        </p:nvSpPr>
        <p:spPr>
          <a:xfrm>
            <a:off x="5774644" y="3495385"/>
            <a:ext cx="489600" cy="49008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FFDBF2CD-211B-B0A1-E2D5-DD8EB79DC73C}"/>
              </a:ext>
            </a:extLst>
          </p:cNvPr>
          <p:cNvSpPr/>
          <p:nvPr/>
        </p:nvSpPr>
        <p:spPr>
          <a:xfrm>
            <a:off x="6264244" y="3495385"/>
            <a:ext cx="489600" cy="4900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ABB7F98F-4340-E9C5-C800-855925AD90C3}"/>
              </a:ext>
            </a:extLst>
          </p:cNvPr>
          <p:cNvSpPr/>
          <p:nvPr/>
        </p:nvSpPr>
        <p:spPr>
          <a:xfrm>
            <a:off x="6753844" y="3495385"/>
            <a:ext cx="489600" cy="490082"/>
          </a:xfrm>
          <a:prstGeom prst="rect">
            <a:avLst/>
          </a:prstGeom>
          <a:solidFill>
            <a:srgbClr val="B8CB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B5F7D2D8-4BA5-4357-A91D-BC804858437E}"/>
              </a:ext>
            </a:extLst>
          </p:cNvPr>
          <p:cNvSpPr/>
          <p:nvPr/>
        </p:nvSpPr>
        <p:spPr>
          <a:xfrm>
            <a:off x="7243444" y="3495385"/>
            <a:ext cx="489600" cy="4900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73C3C0C1-46E5-551D-A979-CA4A976E7E1E}"/>
              </a:ext>
            </a:extLst>
          </p:cNvPr>
          <p:cNvSpPr/>
          <p:nvPr/>
        </p:nvSpPr>
        <p:spPr>
          <a:xfrm>
            <a:off x="7733044" y="3495385"/>
            <a:ext cx="489600" cy="49008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03C93AED-5F30-233A-B605-13C97B0589B8}"/>
              </a:ext>
            </a:extLst>
          </p:cNvPr>
          <p:cNvSpPr/>
          <p:nvPr/>
        </p:nvSpPr>
        <p:spPr>
          <a:xfrm>
            <a:off x="8222644" y="3495385"/>
            <a:ext cx="489600" cy="4900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0C76768A-31B7-3D11-0575-8BF4D3D60250}"/>
              </a:ext>
            </a:extLst>
          </p:cNvPr>
          <p:cNvSpPr/>
          <p:nvPr/>
        </p:nvSpPr>
        <p:spPr>
          <a:xfrm>
            <a:off x="8712244" y="3495385"/>
            <a:ext cx="489600" cy="490082"/>
          </a:xfrm>
          <a:prstGeom prst="rect">
            <a:avLst/>
          </a:prstGeom>
          <a:solidFill>
            <a:srgbClr val="B8CB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116" name="Connettore 2 115">
            <a:extLst>
              <a:ext uri="{FF2B5EF4-FFF2-40B4-BE49-F238E27FC236}">
                <a16:creationId xmlns:a16="http://schemas.microsoft.com/office/drawing/2014/main" id="{9E3D6749-2EE5-F50B-147B-94CCCA2D9309}"/>
              </a:ext>
            </a:extLst>
          </p:cNvPr>
          <p:cNvCxnSpPr>
            <a:cxnSpLocks/>
          </p:cNvCxnSpPr>
          <p:nvPr/>
        </p:nvCxnSpPr>
        <p:spPr>
          <a:xfrm>
            <a:off x="3565080" y="4034785"/>
            <a:ext cx="0" cy="540476"/>
          </a:xfrm>
          <a:prstGeom prst="straightConnector1">
            <a:avLst/>
          </a:prstGeom>
          <a:ln w="19050">
            <a:solidFill>
              <a:srgbClr val="E20E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ttore 2 116">
            <a:extLst>
              <a:ext uri="{FF2B5EF4-FFF2-40B4-BE49-F238E27FC236}">
                <a16:creationId xmlns:a16="http://schemas.microsoft.com/office/drawing/2014/main" id="{40568D47-9577-9688-F394-840F61A2C753}"/>
              </a:ext>
            </a:extLst>
          </p:cNvPr>
          <p:cNvCxnSpPr>
            <a:cxnSpLocks/>
          </p:cNvCxnSpPr>
          <p:nvPr/>
        </p:nvCxnSpPr>
        <p:spPr>
          <a:xfrm flipH="1">
            <a:off x="5600012" y="4050531"/>
            <a:ext cx="425469" cy="508983"/>
          </a:xfrm>
          <a:prstGeom prst="straightConnector1">
            <a:avLst/>
          </a:prstGeom>
          <a:ln w="19050">
            <a:solidFill>
              <a:srgbClr val="E20E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ttangolo 123">
            <a:extLst>
              <a:ext uri="{FF2B5EF4-FFF2-40B4-BE49-F238E27FC236}">
                <a16:creationId xmlns:a16="http://schemas.microsoft.com/office/drawing/2014/main" id="{A691DEA3-DBCE-944E-3A36-70322646EB91}"/>
              </a:ext>
            </a:extLst>
          </p:cNvPr>
          <p:cNvSpPr/>
          <p:nvPr/>
        </p:nvSpPr>
        <p:spPr>
          <a:xfrm>
            <a:off x="846733" y="4098464"/>
            <a:ext cx="1416047" cy="15097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5" name="CasellaDiTesto 124">
            <a:extLst>
              <a:ext uri="{FF2B5EF4-FFF2-40B4-BE49-F238E27FC236}">
                <a16:creationId xmlns:a16="http://schemas.microsoft.com/office/drawing/2014/main" id="{864D4033-1215-ADAB-9E0E-2DB490EC48E7}"/>
              </a:ext>
            </a:extLst>
          </p:cNvPr>
          <p:cNvSpPr txBox="1"/>
          <p:nvPr/>
        </p:nvSpPr>
        <p:spPr>
          <a:xfrm>
            <a:off x="962892" y="5667559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Generic</a:t>
            </a:r>
            <a:r>
              <a:rPr lang="it-IT" sz="1200" dirty="0"/>
              <a:t> </a:t>
            </a:r>
            <a:r>
              <a:rPr lang="it-IT" sz="1200" dirty="0" err="1"/>
              <a:t>block</a:t>
            </a:r>
            <a:endParaRPr lang="it-IT" sz="1200" dirty="0"/>
          </a:p>
        </p:txBody>
      </p:sp>
      <p:sp>
        <p:nvSpPr>
          <p:cNvPr id="126" name="Ovale 125">
            <a:extLst>
              <a:ext uri="{FF2B5EF4-FFF2-40B4-BE49-F238E27FC236}">
                <a16:creationId xmlns:a16="http://schemas.microsoft.com/office/drawing/2014/main" id="{19208649-CE87-15CC-C137-EBB55E3483CA}"/>
              </a:ext>
            </a:extLst>
          </p:cNvPr>
          <p:cNvSpPr/>
          <p:nvPr/>
        </p:nvSpPr>
        <p:spPr>
          <a:xfrm>
            <a:off x="956525" y="4174587"/>
            <a:ext cx="535032" cy="5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127" name="Ovale 126">
            <a:extLst>
              <a:ext uri="{FF2B5EF4-FFF2-40B4-BE49-F238E27FC236}">
                <a16:creationId xmlns:a16="http://schemas.microsoft.com/office/drawing/2014/main" id="{475614B3-27AB-0E60-29B0-ED217B42DF95}"/>
              </a:ext>
            </a:extLst>
          </p:cNvPr>
          <p:cNvSpPr/>
          <p:nvPr/>
        </p:nvSpPr>
        <p:spPr>
          <a:xfrm>
            <a:off x="1641422" y="4174587"/>
            <a:ext cx="535032" cy="5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128" name="Ovale 127">
            <a:extLst>
              <a:ext uri="{FF2B5EF4-FFF2-40B4-BE49-F238E27FC236}">
                <a16:creationId xmlns:a16="http://schemas.microsoft.com/office/drawing/2014/main" id="{C16E299D-6E66-B9B9-7C86-D57F523752B5}"/>
              </a:ext>
            </a:extLst>
          </p:cNvPr>
          <p:cNvSpPr/>
          <p:nvPr/>
        </p:nvSpPr>
        <p:spPr>
          <a:xfrm>
            <a:off x="956525" y="5003483"/>
            <a:ext cx="535032" cy="508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FEA12B41-2FF1-376A-417A-705351588547}"/>
              </a:ext>
            </a:extLst>
          </p:cNvPr>
          <p:cNvSpPr/>
          <p:nvPr/>
        </p:nvSpPr>
        <p:spPr>
          <a:xfrm>
            <a:off x="1641422" y="5003483"/>
            <a:ext cx="535032" cy="508000"/>
          </a:xfrm>
          <a:prstGeom prst="ellipse">
            <a:avLst/>
          </a:prstGeom>
          <a:solidFill>
            <a:srgbClr val="B8CB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solidFill>
                  <a:schemeClr val="tx1"/>
                </a:solidFill>
              </a:rPr>
              <a:t>T4</a:t>
            </a:r>
            <a:endParaRPr lang="it-IT" sz="1200" b="1" dirty="0">
              <a:solidFill>
                <a:schemeClr val="tx1"/>
              </a:solidFill>
            </a:endParaRPr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F0F2400F-EBA0-4690-7794-0C41BAB886FA}"/>
              </a:ext>
            </a:extLst>
          </p:cNvPr>
          <p:cNvSpPr/>
          <p:nvPr/>
        </p:nvSpPr>
        <p:spPr>
          <a:xfrm>
            <a:off x="3325830" y="4633412"/>
            <a:ext cx="489600" cy="4900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CB01E31C-1BEF-1E0F-4CAC-7D769B739847}"/>
              </a:ext>
            </a:extLst>
          </p:cNvPr>
          <p:cNvSpPr/>
          <p:nvPr/>
        </p:nvSpPr>
        <p:spPr>
          <a:xfrm>
            <a:off x="3815430" y="4633412"/>
            <a:ext cx="489600" cy="49008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87E3499D-1BB5-3A77-5B99-EDDB7F91495B}"/>
              </a:ext>
            </a:extLst>
          </p:cNvPr>
          <p:cNvSpPr/>
          <p:nvPr/>
        </p:nvSpPr>
        <p:spPr>
          <a:xfrm>
            <a:off x="4305030" y="4633412"/>
            <a:ext cx="489600" cy="4900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A1DDDD4B-BD4B-B2CF-188A-CF9B8422E0AC}"/>
              </a:ext>
            </a:extLst>
          </p:cNvPr>
          <p:cNvSpPr/>
          <p:nvPr/>
        </p:nvSpPr>
        <p:spPr>
          <a:xfrm>
            <a:off x="4794630" y="4633412"/>
            <a:ext cx="489600" cy="49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9" name="Rettangolo 68">
            <a:extLst>
              <a:ext uri="{FF2B5EF4-FFF2-40B4-BE49-F238E27FC236}">
                <a16:creationId xmlns:a16="http://schemas.microsoft.com/office/drawing/2014/main" id="{443777BF-1DB7-52FF-FC19-F45A70BC2613}"/>
              </a:ext>
            </a:extLst>
          </p:cNvPr>
          <p:cNvSpPr/>
          <p:nvPr/>
        </p:nvSpPr>
        <p:spPr>
          <a:xfrm>
            <a:off x="5284230" y="4633412"/>
            <a:ext cx="489600" cy="4900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85F3ACA0-2032-BBC0-45E1-4EDD06D01FB3}"/>
              </a:ext>
            </a:extLst>
          </p:cNvPr>
          <p:cNvSpPr/>
          <p:nvPr/>
        </p:nvSpPr>
        <p:spPr>
          <a:xfrm>
            <a:off x="5773830" y="4633412"/>
            <a:ext cx="489600" cy="49008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ttangolo 70">
            <a:extLst>
              <a:ext uri="{FF2B5EF4-FFF2-40B4-BE49-F238E27FC236}">
                <a16:creationId xmlns:a16="http://schemas.microsoft.com/office/drawing/2014/main" id="{8F179174-5888-B932-A68E-3A3CF3A5DB11}"/>
              </a:ext>
            </a:extLst>
          </p:cNvPr>
          <p:cNvSpPr/>
          <p:nvPr/>
        </p:nvSpPr>
        <p:spPr>
          <a:xfrm>
            <a:off x="6263430" y="4633412"/>
            <a:ext cx="489600" cy="4900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5329C305-9820-0240-F91C-7346AE99A1A8}"/>
              </a:ext>
            </a:extLst>
          </p:cNvPr>
          <p:cNvSpPr/>
          <p:nvPr/>
        </p:nvSpPr>
        <p:spPr>
          <a:xfrm>
            <a:off x="6753030" y="4633412"/>
            <a:ext cx="489600" cy="490082"/>
          </a:xfrm>
          <a:prstGeom prst="rect">
            <a:avLst/>
          </a:prstGeom>
          <a:solidFill>
            <a:srgbClr val="B8CB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86F32200-7082-13AC-6909-10C5EF4E2192}"/>
              </a:ext>
            </a:extLst>
          </p:cNvPr>
          <p:cNvSpPr/>
          <p:nvPr/>
        </p:nvSpPr>
        <p:spPr>
          <a:xfrm>
            <a:off x="7242630" y="4633412"/>
            <a:ext cx="489600" cy="4900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DFCDC761-AFA6-1059-FEDB-BF0CC1EFF6DD}"/>
              </a:ext>
            </a:extLst>
          </p:cNvPr>
          <p:cNvSpPr/>
          <p:nvPr/>
        </p:nvSpPr>
        <p:spPr>
          <a:xfrm>
            <a:off x="7732230" y="4633412"/>
            <a:ext cx="489600" cy="49008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D268087F-EDBE-9F68-1EE5-DEAD00B25849}"/>
              </a:ext>
            </a:extLst>
          </p:cNvPr>
          <p:cNvSpPr/>
          <p:nvPr/>
        </p:nvSpPr>
        <p:spPr>
          <a:xfrm>
            <a:off x="8221830" y="4633412"/>
            <a:ext cx="489600" cy="4900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4EDFFA3B-E722-4190-3963-F16D0FDCA11F}"/>
              </a:ext>
            </a:extLst>
          </p:cNvPr>
          <p:cNvSpPr/>
          <p:nvPr/>
        </p:nvSpPr>
        <p:spPr>
          <a:xfrm>
            <a:off x="8711430" y="4633412"/>
            <a:ext cx="489600" cy="490082"/>
          </a:xfrm>
          <a:prstGeom prst="rect">
            <a:avLst/>
          </a:prstGeom>
          <a:solidFill>
            <a:srgbClr val="B8CB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FBD23321-EFB4-E33F-4B28-1F2BF0DEAF08}"/>
              </a:ext>
            </a:extLst>
          </p:cNvPr>
          <p:cNvCxnSpPr>
            <a:cxnSpLocks/>
          </p:cNvCxnSpPr>
          <p:nvPr/>
        </p:nvCxnSpPr>
        <p:spPr>
          <a:xfrm>
            <a:off x="5523420" y="4034785"/>
            <a:ext cx="0" cy="540476"/>
          </a:xfrm>
          <a:prstGeom prst="straightConnector1">
            <a:avLst/>
          </a:prstGeom>
          <a:ln w="19050">
            <a:solidFill>
              <a:srgbClr val="E20E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2 79">
            <a:extLst>
              <a:ext uri="{FF2B5EF4-FFF2-40B4-BE49-F238E27FC236}">
                <a16:creationId xmlns:a16="http://schemas.microsoft.com/office/drawing/2014/main" id="{42997EA1-1905-5794-7FA3-5FFA4E2F27AE}"/>
              </a:ext>
            </a:extLst>
          </p:cNvPr>
          <p:cNvCxnSpPr>
            <a:cxnSpLocks/>
          </p:cNvCxnSpPr>
          <p:nvPr/>
        </p:nvCxnSpPr>
        <p:spPr>
          <a:xfrm flipH="1">
            <a:off x="3647287" y="4050531"/>
            <a:ext cx="425469" cy="508983"/>
          </a:xfrm>
          <a:prstGeom prst="straightConnector1">
            <a:avLst/>
          </a:prstGeom>
          <a:ln w="19050">
            <a:solidFill>
              <a:srgbClr val="E20E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2 80">
            <a:extLst>
              <a:ext uri="{FF2B5EF4-FFF2-40B4-BE49-F238E27FC236}">
                <a16:creationId xmlns:a16="http://schemas.microsoft.com/office/drawing/2014/main" id="{1A8C9C0D-8DB3-79D8-64F5-F093993AC90D}"/>
              </a:ext>
            </a:extLst>
          </p:cNvPr>
          <p:cNvCxnSpPr>
            <a:cxnSpLocks/>
          </p:cNvCxnSpPr>
          <p:nvPr/>
        </p:nvCxnSpPr>
        <p:spPr>
          <a:xfrm>
            <a:off x="7471110" y="4027088"/>
            <a:ext cx="0" cy="540476"/>
          </a:xfrm>
          <a:prstGeom prst="straightConnector1">
            <a:avLst/>
          </a:prstGeom>
          <a:ln w="19050">
            <a:solidFill>
              <a:srgbClr val="E20E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A48AFCCA-9786-329C-675A-8AB62951857A}"/>
              </a:ext>
            </a:extLst>
          </p:cNvPr>
          <p:cNvCxnSpPr>
            <a:cxnSpLocks/>
          </p:cNvCxnSpPr>
          <p:nvPr/>
        </p:nvCxnSpPr>
        <p:spPr>
          <a:xfrm flipH="1">
            <a:off x="7560121" y="4042834"/>
            <a:ext cx="425469" cy="508983"/>
          </a:xfrm>
          <a:prstGeom prst="straightConnector1">
            <a:avLst/>
          </a:prstGeom>
          <a:ln w="19050">
            <a:solidFill>
              <a:srgbClr val="E20E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FBBB5FC-7D13-BF49-F35C-9D73C5193AA9}"/>
              </a:ext>
            </a:extLst>
          </p:cNvPr>
          <p:cNvSpPr txBox="1"/>
          <p:nvPr/>
        </p:nvSpPr>
        <p:spPr>
          <a:xfrm>
            <a:off x="4567667" y="5355192"/>
            <a:ext cx="3417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err="1"/>
              <a:t>Now</a:t>
            </a:r>
            <a:r>
              <a:rPr lang="it-IT" sz="1200" b="1" dirty="0"/>
              <a:t> only T1 </a:t>
            </a:r>
            <a:r>
              <a:rPr lang="it-IT" sz="1200" b="1" dirty="0" err="1"/>
              <a:t>performs</a:t>
            </a:r>
            <a:r>
              <a:rPr lang="it-IT" sz="1200" b="1" dirty="0"/>
              <a:t> </a:t>
            </a:r>
            <a:r>
              <a:rPr lang="it-IT" sz="1200" b="1" dirty="0" err="1"/>
              <a:t>atomic</a:t>
            </a:r>
            <a:r>
              <a:rPr lang="it-IT" sz="1200" b="1" dirty="0"/>
              <a:t> </a:t>
            </a:r>
            <a:r>
              <a:rPr lang="it-IT" sz="1200" b="1" dirty="0" err="1"/>
              <a:t>opertations</a:t>
            </a:r>
            <a:r>
              <a:rPr lang="it-IT" sz="1200" b="1" dirty="0"/>
              <a:t> !!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F1C6978-EED9-3BE0-1FF2-DE3985EB5C70}"/>
              </a:ext>
            </a:extLst>
          </p:cNvPr>
          <p:cNvSpPr txBox="1"/>
          <p:nvPr/>
        </p:nvSpPr>
        <p:spPr>
          <a:xfrm>
            <a:off x="3418894" y="5945397"/>
            <a:ext cx="596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is just an </a:t>
            </a:r>
            <a:r>
              <a:rPr lang="it-IT" dirty="0" err="1"/>
              <a:t>example</a:t>
            </a:r>
            <a:r>
              <a:rPr lang="it-IT" dirty="0"/>
              <a:t>: </a:t>
            </a:r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the impact on real data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5A7A45-9E8E-8DA0-7D5C-B0D1CDB6406C}"/>
              </a:ext>
            </a:extLst>
          </p:cNvPr>
          <p:cNvSpPr txBox="1"/>
          <p:nvPr/>
        </p:nvSpPr>
        <p:spPr>
          <a:xfrm>
            <a:off x="9886403" y="3923042"/>
            <a:ext cx="2022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A BLOCK NEVER</a:t>
            </a:r>
          </a:p>
          <a:p>
            <a:r>
              <a:rPr lang="it-IT" sz="1600" b="1" dirty="0"/>
              <a:t>HANDLES ONLY </a:t>
            </a:r>
          </a:p>
          <a:p>
            <a:r>
              <a:rPr lang="it-IT" sz="1600" b="1" dirty="0"/>
              <a:t>   4 THREADS!!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4B5AD8F-1285-8E1A-C294-C975252428AE}"/>
              </a:ext>
            </a:extLst>
          </p:cNvPr>
          <p:cNvSpPr/>
          <p:nvPr/>
        </p:nvSpPr>
        <p:spPr>
          <a:xfrm>
            <a:off x="7413523" y="565679"/>
            <a:ext cx="609600" cy="1112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805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8" grpId="0"/>
      <p:bldP spid="49" grpId="0" animBg="1"/>
      <p:bldP spid="50" grpId="0"/>
      <p:bldP spid="52" grpId="0"/>
      <p:bldP spid="54" grpId="0"/>
      <p:bldP spid="56" grpId="0"/>
      <p:bldP spid="90" grpId="0" animBg="1"/>
      <p:bldP spid="9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24" grpId="0" animBg="1"/>
      <p:bldP spid="125" grpId="0"/>
      <p:bldP spid="126" grpId="0" animBg="1"/>
      <p:bldP spid="127" grpId="0" animBg="1"/>
      <p:bldP spid="128" grpId="0" animBg="1"/>
      <p:bldP spid="129" grpId="0" animBg="1"/>
      <p:bldP spid="47" grpId="0" animBg="1"/>
      <p:bldP spid="51" grpId="0" animBg="1"/>
      <p:bldP spid="53" grpId="0" animBg="1"/>
      <p:bldP spid="55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E31BE16-7E7F-0BBD-6E22-23B3DEA82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The Algorithm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2F58A35-108A-C7CD-122B-E9651E0E2D4C}"/>
              </a:ext>
            </a:extLst>
          </p:cNvPr>
          <p:cNvSpPr txBox="1"/>
          <p:nvPr/>
        </p:nvSpPr>
        <p:spPr>
          <a:xfrm>
            <a:off x="438912" y="2512611"/>
            <a:ext cx="4832803" cy="1565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Input: 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Dataset of points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clusters K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Max # of iterations</a:t>
            </a: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BDC5EAD5-A1DC-693B-D256-4EA02DA6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3936" y="6356350"/>
            <a:ext cx="102085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9E6E7A3-B10E-14B4-B2A3-CDE85D403F4E}"/>
              </a:ext>
            </a:extLst>
          </p:cNvPr>
          <p:cNvSpPr txBox="1"/>
          <p:nvPr/>
        </p:nvSpPr>
        <p:spPr>
          <a:xfrm>
            <a:off x="438911" y="4077772"/>
            <a:ext cx="452437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Output: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A set of K points called Centroids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The membership of each point in the dataset to one of the K clusters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E0EEB5D7-A1DC-9F78-EF50-2E17C7A50A33}"/>
              </a:ext>
            </a:extLst>
          </p:cNvPr>
          <p:cNvSpPr txBox="1"/>
          <p:nvPr/>
        </p:nvSpPr>
        <p:spPr>
          <a:xfrm>
            <a:off x="6534912" y="1580118"/>
            <a:ext cx="493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4) Update Centroids</a:t>
            </a:r>
          </a:p>
        </p:txBody>
      </p:sp>
      <p:pic>
        <p:nvPicPr>
          <p:cNvPr id="4" name="Immagine 3" descr="Immagine che contiene testo, schermata, mappa&#10;&#10;Descrizione generata automaticamente">
            <a:extLst>
              <a:ext uri="{FF2B5EF4-FFF2-40B4-BE49-F238E27FC236}">
                <a16:creationId xmlns:a16="http://schemas.microsoft.com/office/drawing/2014/main" id="{5230E38F-F2BE-DB6E-3B0F-E604DB32F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15" y="2078568"/>
            <a:ext cx="5996584" cy="4191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264B98-2A08-0B93-338C-FAA7044DE68E}"/>
              </a:ext>
            </a:extLst>
          </p:cNvPr>
          <p:cNvSpPr txBox="1"/>
          <p:nvPr/>
        </p:nvSpPr>
        <p:spPr>
          <a:xfrm>
            <a:off x="438910" y="5513815"/>
            <a:ext cx="45243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Parameters: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K=5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Max # of iterations = 10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587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0CB507-F5DD-5DF8-D6BB-31CA9B2B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GPU – Optimization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egnaposto piè di pagina 11">
            <a:extLst>
              <a:ext uri="{FF2B5EF4-FFF2-40B4-BE49-F238E27FC236}">
                <a16:creationId xmlns:a16="http://schemas.microsoft.com/office/drawing/2014/main" id="{AD834C0F-AE36-5D55-0751-F80D6AC5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914234F-CFB1-F841-4C11-D9DBA785E528}"/>
              </a:ext>
            </a:extLst>
          </p:cNvPr>
          <p:cNvSpPr txBox="1"/>
          <p:nvPr/>
        </p:nvSpPr>
        <p:spPr>
          <a:xfrm>
            <a:off x="901690" y="2169577"/>
            <a:ext cx="84367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200" dirty="0" err="1"/>
              <a:t>Reducing</a:t>
            </a:r>
            <a:r>
              <a:rPr lang="it-IT" sz="2200" dirty="0"/>
              <a:t> the number of calls on </a:t>
            </a:r>
            <a:r>
              <a:rPr lang="it-IT" sz="2200" dirty="0" err="1"/>
              <a:t>atomic</a:t>
            </a:r>
            <a:r>
              <a:rPr lang="it-IT" sz="2200" dirty="0"/>
              <a:t> </a:t>
            </a:r>
            <a:r>
              <a:rPr lang="it-IT" sz="2200" dirty="0" err="1"/>
              <a:t>operations</a:t>
            </a:r>
            <a:endParaRPr lang="it-IT" sz="22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333B69A-39B5-A2B1-96D2-2A7CB928B9A0}"/>
              </a:ext>
            </a:extLst>
          </p:cNvPr>
          <p:cNvSpPr txBox="1"/>
          <p:nvPr/>
        </p:nvSpPr>
        <p:spPr>
          <a:xfrm>
            <a:off x="9171567" y="2810519"/>
            <a:ext cx="2906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400" b="1" dirty="0"/>
              <a:t>DIM=2</a:t>
            </a:r>
          </a:p>
          <a:p>
            <a:pPr marL="0" indent="0">
              <a:buNone/>
            </a:pPr>
            <a:r>
              <a:rPr lang="it-IT" sz="1400" b="1" dirty="0"/>
              <a:t>DATASET_SIZE = 10 000 000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B1B37D-B961-10F6-7CE9-105B721F0B03}"/>
              </a:ext>
            </a:extLst>
          </p:cNvPr>
          <p:cNvSpPr txBox="1"/>
          <p:nvPr/>
        </p:nvSpPr>
        <p:spPr>
          <a:xfrm>
            <a:off x="9180237" y="3358326"/>
            <a:ext cx="20116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400" b="1" dirty="0"/>
              <a:t>NR_BLOCKS=9766</a:t>
            </a:r>
          </a:p>
          <a:p>
            <a:pPr marL="0" indent="0">
              <a:buNone/>
            </a:pPr>
            <a:r>
              <a:rPr lang="it-IT" sz="1400" b="1" dirty="0"/>
              <a:t>THREADS=1024 </a:t>
            </a:r>
          </a:p>
          <a:p>
            <a:pPr marL="0" indent="0">
              <a:buNone/>
            </a:pPr>
            <a:r>
              <a:rPr lang="it-IT" sz="1400" b="1" dirty="0"/>
              <a:t>K(# of clusters)=5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3823354-E17B-0D81-CFF4-DEDBAD332C1A}"/>
              </a:ext>
            </a:extLst>
          </p:cNvPr>
          <p:cNvSpPr txBox="1"/>
          <p:nvPr/>
        </p:nvSpPr>
        <p:spPr>
          <a:xfrm>
            <a:off x="622800" y="2880014"/>
            <a:ext cx="84353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Initial</a:t>
            </a:r>
            <a:r>
              <a:rPr lang="it-IT" dirty="0"/>
              <a:t> version: DATASET_SIZE x (DIM +1)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30 000 000 calls per iteration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Opt. version:  NR_BLOCKS x (DIM +1 ) x K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b="1" dirty="0"/>
              <a:t>~ </a:t>
            </a:r>
            <a:r>
              <a:rPr lang="it-IT" dirty="0">
                <a:sym typeface="Wingdings" panose="05000000000000000000" pitchFamily="2" charset="2"/>
              </a:rPr>
              <a:t>150 000 calls per iteration</a:t>
            </a:r>
            <a:endParaRPr lang="it-IT" dirty="0"/>
          </a:p>
          <a:p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FF01B29-3822-3559-CB65-A5EA3BF2A727}"/>
              </a:ext>
            </a:extLst>
          </p:cNvPr>
          <p:cNvSpPr txBox="1"/>
          <p:nvPr/>
        </p:nvSpPr>
        <p:spPr>
          <a:xfrm>
            <a:off x="622800" y="4198714"/>
            <a:ext cx="110652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dirty="0"/>
              <a:t>PAY ATTENTION: the </a:t>
            </a:r>
            <a:r>
              <a:rPr lang="it-IT" sz="2200" dirty="0" err="1"/>
              <a:t>opt</a:t>
            </a:r>
            <a:r>
              <a:rPr lang="it-IT" sz="2200" dirty="0"/>
              <a:t>. version </a:t>
            </a:r>
            <a:r>
              <a:rPr lang="it-IT" sz="2200" dirty="0" err="1"/>
              <a:t>introduces</a:t>
            </a:r>
            <a:r>
              <a:rPr lang="it-IT" sz="2200" dirty="0"/>
              <a:t> </a:t>
            </a:r>
            <a:r>
              <a:rPr lang="it-IT" sz="2200" dirty="0" err="1"/>
              <a:t>additional</a:t>
            </a:r>
            <a:r>
              <a:rPr lang="it-IT" sz="2200" dirty="0"/>
              <a:t> </a:t>
            </a:r>
            <a:r>
              <a:rPr lang="it-IT" sz="2200" dirty="0" err="1"/>
              <a:t>synchronizations</a:t>
            </a:r>
            <a:r>
              <a:rPr lang="it-IT" sz="2200" dirty="0"/>
              <a:t> </a:t>
            </a:r>
            <a:r>
              <a:rPr lang="it-IT" sz="2200" dirty="0" err="1"/>
              <a:t>among</a:t>
            </a:r>
            <a:r>
              <a:rPr lang="it-IT" sz="2200" dirty="0"/>
              <a:t> threads in the </a:t>
            </a:r>
            <a:r>
              <a:rPr lang="it-IT" sz="2200" dirty="0" err="1"/>
              <a:t>same</a:t>
            </a:r>
            <a:r>
              <a:rPr lang="it-IT" sz="2200" dirty="0"/>
              <a:t> </a:t>
            </a:r>
            <a:r>
              <a:rPr lang="it-IT" sz="2200" dirty="0" err="1"/>
              <a:t>block</a:t>
            </a:r>
            <a:endParaRPr lang="it-IT" sz="2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491AA5-2DDD-D87B-8032-61B16D8AF878}"/>
              </a:ext>
            </a:extLst>
          </p:cNvPr>
          <p:cNvSpPr txBox="1"/>
          <p:nvPr/>
        </p:nvSpPr>
        <p:spPr>
          <a:xfrm>
            <a:off x="1818382" y="5722014"/>
            <a:ext cx="86740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dirty="0"/>
              <a:t>We </a:t>
            </a:r>
            <a:r>
              <a:rPr lang="it-IT" sz="2200" dirty="0" err="1"/>
              <a:t>have</a:t>
            </a:r>
            <a:r>
              <a:rPr lang="it-IT" sz="2200" dirty="0"/>
              <a:t> to </a:t>
            </a:r>
            <a:r>
              <a:rPr lang="it-IT" sz="2200" dirty="0" err="1"/>
              <a:t>find</a:t>
            </a:r>
            <a:r>
              <a:rPr lang="it-IT" sz="2200" dirty="0"/>
              <a:t> a trade-off between # of blocks and # of threads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AFB132-515C-EEF6-766A-FD2BB1BC8E19}"/>
              </a:ext>
            </a:extLst>
          </p:cNvPr>
          <p:cNvSpPr txBox="1"/>
          <p:nvPr/>
        </p:nvSpPr>
        <p:spPr>
          <a:xfrm>
            <a:off x="5133706" y="5152639"/>
            <a:ext cx="250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__</a:t>
            </a:r>
            <a:r>
              <a:rPr lang="it-IT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syncthreads</a:t>
            </a:r>
            <a:r>
              <a:rPr lang="it-IT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32DF720-546C-5367-CED0-AC13B7915C62}"/>
              </a:ext>
            </a:extLst>
          </p:cNvPr>
          <p:cNvSpPr/>
          <p:nvPr/>
        </p:nvSpPr>
        <p:spPr>
          <a:xfrm>
            <a:off x="7413523" y="565679"/>
            <a:ext cx="609600" cy="1112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592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6" grpId="0"/>
      <p:bldP spid="18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0CB507-F5DD-5DF8-D6BB-31CA9B2B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GPU – Optimization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egnaposto piè di pagina 11">
            <a:extLst>
              <a:ext uri="{FF2B5EF4-FFF2-40B4-BE49-F238E27FC236}">
                <a16:creationId xmlns:a16="http://schemas.microsoft.com/office/drawing/2014/main" id="{E4E10824-3B33-754A-8A17-FBAF7FF3F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467184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pic>
        <p:nvPicPr>
          <p:cNvPr id="4" name="Immagine 3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01A931F0-0719-88F4-90DA-C1376BEAC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39" y="1950497"/>
            <a:ext cx="9769229" cy="4231200"/>
          </a:xfrm>
          <a:prstGeom prst="rect">
            <a:avLst/>
          </a:prstGeom>
        </p:spPr>
      </p:pic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22F906B0-08B7-3F27-6B66-C6ECAB52F3C5}"/>
              </a:ext>
            </a:extLst>
          </p:cNvPr>
          <p:cNvCxnSpPr>
            <a:cxnSpLocks/>
          </p:cNvCxnSpPr>
          <p:nvPr/>
        </p:nvCxnSpPr>
        <p:spPr>
          <a:xfrm>
            <a:off x="7413523" y="5481544"/>
            <a:ext cx="6391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D2D91CF-16C5-C581-A394-1F1325EE176B}"/>
              </a:ext>
            </a:extLst>
          </p:cNvPr>
          <p:cNvSpPr txBox="1"/>
          <p:nvPr/>
        </p:nvSpPr>
        <p:spPr>
          <a:xfrm>
            <a:off x="8150587" y="5296878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Special case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DC05F25-50A9-C9E6-D7B3-DC870FE0410C}"/>
              </a:ext>
            </a:extLst>
          </p:cNvPr>
          <p:cNvSpPr txBox="1"/>
          <p:nvPr/>
        </p:nvSpPr>
        <p:spPr>
          <a:xfrm>
            <a:off x="2245726" y="6195223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/>
              <a:t>30 M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54EFFF6-147E-112E-ED5A-41D16E73A831}"/>
              </a:ext>
            </a:extLst>
          </p:cNvPr>
          <p:cNvSpPr txBox="1"/>
          <p:nvPr/>
        </p:nvSpPr>
        <p:spPr>
          <a:xfrm>
            <a:off x="543408" y="6111854"/>
            <a:ext cx="147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/>
              <a:t># </a:t>
            </a:r>
            <a:r>
              <a:rPr lang="it-IT" sz="1600" b="1" dirty="0" err="1"/>
              <a:t>Atomic</a:t>
            </a:r>
            <a:r>
              <a:rPr lang="it-IT" sz="1600" b="1" dirty="0"/>
              <a:t> Op</a:t>
            </a:r>
            <a:r>
              <a:rPr lang="it-IT" sz="2000" dirty="0"/>
              <a:t>.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626D4E6F-2D02-77C8-C4FE-F4C189B7FDB1}"/>
              </a:ext>
            </a:extLst>
          </p:cNvPr>
          <p:cNvSpPr txBox="1"/>
          <p:nvPr/>
        </p:nvSpPr>
        <p:spPr>
          <a:xfrm>
            <a:off x="3143802" y="6190000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/>
              <a:t>150 K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4B3D313-C7A8-4B19-DCBB-ECBB37F53F8F}"/>
              </a:ext>
            </a:extLst>
          </p:cNvPr>
          <p:cNvSpPr txBox="1"/>
          <p:nvPr/>
        </p:nvSpPr>
        <p:spPr>
          <a:xfrm>
            <a:off x="3996876" y="6190000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/>
              <a:t>300 K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3D9FC51-D00C-8F04-568E-CA74BDF9EA58}"/>
              </a:ext>
            </a:extLst>
          </p:cNvPr>
          <p:cNvSpPr txBox="1"/>
          <p:nvPr/>
        </p:nvSpPr>
        <p:spPr>
          <a:xfrm>
            <a:off x="4914960" y="6187020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/>
              <a:t>600 K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3F20571-59F7-5FCF-35C1-B855172CF968}"/>
              </a:ext>
            </a:extLst>
          </p:cNvPr>
          <p:cNvSpPr txBox="1"/>
          <p:nvPr/>
        </p:nvSpPr>
        <p:spPr>
          <a:xfrm>
            <a:off x="5870618" y="6195223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/>
              <a:t>1.2 M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BA55EBA-91C3-726E-5371-0ED82634C3A2}"/>
              </a:ext>
            </a:extLst>
          </p:cNvPr>
          <p:cNvSpPr txBox="1"/>
          <p:nvPr/>
        </p:nvSpPr>
        <p:spPr>
          <a:xfrm>
            <a:off x="6719070" y="6188290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/>
              <a:t>300 K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D3B0234-A56E-54CC-427C-89432B1A176C}"/>
              </a:ext>
            </a:extLst>
          </p:cNvPr>
          <p:cNvSpPr/>
          <p:nvPr/>
        </p:nvSpPr>
        <p:spPr>
          <a:xfrm>
            <a:off x="7413523" y="565679"/>
            <a:ext cx="609600" cy="1112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65BCA55-13AF-0379-A8F0-929234ECE9D6}"/>
              </a:ext>
            </a:extLst>
          </p:cNvPr>
          <p:cNvCxnSpPr>
            <a:cxnSpLocks/>
          </p:cNvCxnSpPr>
          <p:nvPr/>
        </p:nvCxnSpPr>
        <p:spPr>
          <a:xfrm>
            <a:off x="940761" y="2283264"/>
            <a:ext cx="55060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CD4FF0C-05BF-A9B5-381F-CA5D1D34B2A4}"/>
              </a:ext>
            </a:extLst>
          </p:cNvPr>
          <p:cNvCxnSpPr>
            <a:cxnSpLocks/>
          </p:cNvCxnSpPr>
          <p:nvPr/>
        </p:nvCxnSpPr>
        <p:spPr>
          <a:xfrm>
            <a:off x="940761" y="2925756"/>
            <a:ext cx="55060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C66C230-F6F1-1293-C826-C22AE241A087}"/>
              </a:ext>
            </a:extLst>
          </p:cNvPr>
          <p:cNvCxnSpPr>
            <a:cxnSpLocks/>
          </p:cNvCxnSpPr>
          <p:nvPr/>
        </p:nvCxnSpPr>
        <p:spPr>
          <a:xfrm>
            <a:off x="953803" y="2283063"/>
            <a:ext cx="0" cy="64269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FC31E6C-5DAD-8EB2-85B4-B02794753E2D}"/>
              </a:ext>
            </a:extLst>
          </p:cNvPr>
          <p:cNvSpPr txBox="1"/>
          <p:nvPr/>
        </p:nvSpPr>
        <p:spPr>
          <a:xfrm>
            <a:off x="206844" y="2419844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-12%</a:t>
            </a:r>
          </a:p>
        </p:txBody>
      </p:sp>
    </p:spTree>
    <p:extLst>
      <p:ext uri="{BB962C8B-B14F-4D97-AF65-F5344CB8AC3E}">
        <p14:creationId xmlns:p14="http://schemas.microsoft.com/office/powerpoint/2010/main" val="2030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4" grpId="0"/>
      <p:bldP spid="26" grpId="0"/>
      <p:bldP spid="28" grpId="0"/>
      <p:bldP spid="29" grpId="0"/>
      <p:bldP spid="30" grpId="0"/>
      <p:bldP spid="31" grpId="0"/>
      <p:bldP spid="33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0CB507-F5DD-5DF8-D6BB-31CA9B2B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GPU – Optimization</a:t>
            </a:r>
          </a:p>
        </p:txBody>
      </p:sp>
      <p:sp>
        <p:nvSpPr>
          <p:cNvPr id="14" name="Segnaposto piè di pagina 11">
            <a:extLst>
              <a:ext uri="{FF2B5EF4-FFF2-40B4-BE49-F238E27FC236}">
                <a16:creationId xmlns:a16="http://schemas.microsoft.com/office/drawing/2014/main" id="{AD834C0F-AE36-5D55-0751-F80D6AC5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pic>
        <p:nvPicPr>
          <p:cNvPr id="4" name="Immagine 3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E5DB0AB7-25FF-774E-35B7-672686C57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509" y="485191"/>
            <a:ext cx="2367213" cy="1215692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0328426-8250-36E1-4AF9-645A1BA08982}"/>
              </a:ext>
            </a:extLst>
          </p:cNvPr>
          <p:cNvSpPr txBox="1"/>
          <p:nvPr/>
        </p:nvSpPr>
        <p:spPr>
          <a:xfrm>
            <a:off x="10980264" y="1638436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/>
              <a:t>v.2019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A30335C8-0C58-490C-5C7E-3C416A062C69}"/>
              </a:ext>
            </a:extLst>
          </p:cNvPr>
          <p:cNvSpPr/>
          <p:nvPr/>
        </p:nvSpPr>
        <p:spPr>
          <a:xfrm>
            <a:off x="1774722" y="2448851"/>
            <a:ext cx="265471" cy="283246"/>
          </a:xfrm>
          <a:prstGeom prst="ellipse">
            <a:avLst/>
          </a:prstGeom>
          <a:solidFill>
            <a:srgbClr val="4CB0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61BF8B4-219E-C81A-698F-6B44B8A60D86}"/>
              </a:ext>
            </a:extLst>
          </p:cNvPr>
          <p:cNvSpPr/>
          <p:nvPr/>
        </p:nvSpPr>
        <p:spPr>
          <a:xfrm>
            <a:off x="6484375" y="2448851"/>
            <a:ext cx="265471" cy="283246"/>
          </a:xfrm>
          <a:prstGeom prst="ellipse">
            <a:avLst/>
          </a:prstGeom>
          <a:solidFill>
            <a:srgbClr val="209F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1E1046-5695-56D0-DC0D-874F8B70AD8C}"/>
              </a:ext>
            </a:extLst>
          </p:cNvPr>
          <p:cNvSpPr txBox="1"/>
          <p:nvPr/>
        </p:nvSpPr>
        <p:spPr>
          <a:xfrm>
            <a:off x="2133601" y="2390419"/>
            <a:ext cx="2959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parallel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6EB6FB0-79C3-5796-5EC1-A66886C1B6F4}"/>
              </a:ext>
            </a:extLst>
          </p:cNvPr>
          <p:cNvSpPr txBox="1"/>
          <p:nvPr/>
        </p:nvSpPr>
        <p:spPr>
          <a:xfrm>
            <a:off x="6926827" y="2390419"/>
            <a:ext cx="2959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With </a:t>
            </a:r>
            <a:r>
              <a:rPr lang="it-IT" sz="2000" dirty="0" err="1"/>
              <a:t>parallel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DA81FD8-347C-D2A0-9376-3BAE6F289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64"/>
          <a:stretch/>
        </p:blipFill>
        <p:spPr>
          <a:xfrm>
            <a:off x="776963" y="4546663"/>
            <a:ext cx="10836383" cy="98361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C29F479-4A47-C61E-3C76-F61BD8D56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20" b="62324"/>
          <a:stretch/>
        </p:blipFill>
        <p:spPr>
          <a:xfrm>
            <a:off x="1567360" y="2962851"/>
            <a:ext cx="9255587" cy="9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31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0CB507-F5DD-5DF8-D6BB-31CA9B2B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GPU – Optimization</a:t>
            </a:r>
          </a:p>
        </p:txBody>
      </p:sp>
      <p:sp>
        <p:nvSpPr>
          <p:cNvPr id="14" name="Segnaposto piè di pagina 11">
            <a:extLst>
              <a:ext uri="{FF2B5EF4-FFF2-40B4-BE49-F238E27FC236}">
                <a16:creationId xmlns:a16="http://schemas.microsoft.com/office/drawing/2014/main" id="{AD834C0F-AE36-5D55-0751-F80D6AC5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pic>
        <p:nvPicPr>
          <p:cNvPr id="4" name="Immagine 3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E5DB0AB7-25FF-774E-35B7-672686C57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509" y="485191"/>
            <a:ext cx="2367213" cy="1215692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0328426-8250-36E1-4AF9-645A1BA08982}"/>
              </a:ext>
            </a:extLst>
          </p:cNvPr>
          <p:cNvSpPr txBox="1"/>
          <p:nvPr/>
        </p:nvSpPr>
        <p:spPr>
          <a:xfrm>
            <a:off x="10980264" y="1638436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/>
              <a:t>v.2019</a:t>
            </a:r>
          </a:p>
        </p:txBody>
      </p:sp>
      <p:pic>
        <p:nvPicPr>
          <p:cNvPr id="7" name="Immagine 6" descr="Immagine che contiene schermata, testo, linea&#10;&#10;Descrizione generata automaticamente">
            <a:extLst>
              <a:ext uri="{FF2B5EF4-FFF2-40B4-BE49-F238E27FC236}">
                <a16:creationId xmlns:a16="http://schemas.microsoft.com/office/drawing/2014/main" id="{4227B2CC-8BF6-7E74-F6EC-24E7A6E392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2" b="80740"/>
          <a:stretch/>
        </p:blipFill>
        <p:spPr>
          <a:xfrm>
            <a:off x="1381718" y="3553395"/>
            <a:ext cx="9598546" cy="546789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A30335C8-0C58-490C-5C7E-3C416A062C69}"/>
              </a:ext>
            </a:extLst>
          </p:cNvPr>
          <p:cNvSpPr/>
          <p:nvPr/>
        </p:nvSpPr>
        <p:spPr>
          <a:xfrm>
            <a:off x="1774722" y="2448851"/>
            <a:ext cx="265471" cy="283246"/>
          </a:xfrm>
          <a:prstGeom prst="ellipse">
            <a:avLst/>
          </a:prstGeom>
          <a:solidFill>
            <a:srgbClr val="4CB0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61BF8B4-219E-C81A-698F-6B44B8A60D86}"/>
              </a:ext>
            </a:extLst>
          </p:cNvPr>
          <p:cNvSpPr/>
          <p:nvPr/>
        </p:nvSpPr>
        <p:spPr>
          <a:xfrm>
            <a:off x="6484375" y="2448851"/>
            <a:ext cx="265471" cy="283246"/>
          </a:xfrm>
          <a:prstGeom prst="ellipse">
            <a:avLst/>
          </a:prstGeom>
          <a:solidFill>
            <a:srgbClr val="209F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1E1046-5695-56D0-DC0D-874F8B70AD8C}"/>
              </a:ext>
            </a:extLst>
          </p:cNvPr>
          <p:cNvSpPr txBox="1"/>
          <p:nvPr/>
        </p:nvSpPr>
        <p:spPr>
          <a:xfrm>
            <a:off x="2133601" y="2390419"/>
            <a:ext cx="2959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parallel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6EB6FB0-79C3-5796-5EC1-A66886C1B6F4}"/>
              </a:ext>
            </a:extLst>
          </p:cNvPr>
          <p:cNvSpPr txBox="1"/>
          <p:nvPr/>
        </p:nvSpPr>
        <p:spPr>
          <a:xfrm>
            <a:off x="6926827" y="2390419"/>
            <a:ext cx="2959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With </a:t>
            </a:r>
            <a:r>
              <a:rPr lang="it-IT" sz="2000" dirty="0" err="1"/>
              <a:t>parallel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pic>
        <p:nvPicPr>
          <p:cNvPr id="10" name="Immagine 9" descr="Immagine che contiene schermata, testo, linea&#10;&#10;Descrizione generata automaticamente">
            <a:extLst>
              <a:ext uri="{FF2B5EF4-FFF2-40B4-BE49-F238E27FC236}">
                <a16:creationId xmlns:a16="http://schemas.microsoft.com/office/drawing/2014/main" id="{3453E29F-2F7E-C5A3-D419-3903440FBE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2"/>
          <a:stretch/>
        </p:blipFill>
        <p:spPr>
          <a:xfrm>
            <a:off x="677806" y="4518823"/>
            <a:ext cx="10836383" cy="1253950"/>
          </a:xfrm>
          <a:prstGeom prst="rect">
            <a:avLst/>
          </a:prstGeom>
        </p:spPr>
      </p:pic>
      <p:pic>
        <p:nvPicPr>
          <p:cNvPr id="11" name="Immagine 10" descr="Immagine che contiene schermata, testo, linea&#10;&#10;Descrizione generata automaticamente">
            <a:extLst>
              <a:ext uri="{FF2B5EF4-FFF2-40B4-BE49-F238E27FC236}">
                <a16:creationId xmlns:a16="http://schemas.microsoft.com/office/drawing/2014/main" id="{C29B0E7D-FF79-280D-A5F9-FC43F08285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9" b="80306"/>
          <a:stretch/>
        </p:blipFill>
        <p:spPr>
          <a:xfrm>
            <a:off x="1381718" y="3031233"/>
            <a:ext cx="9598546" cy="55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42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0CB507-F5DD-5DF8-D6BB-31CA9B2B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GPU – Optimization </a:t>
            </a:r>
          </a:p>
        </p:txBody>
      </p:sp>
      <p:sp>
        <p:nvSpPr>
          <p:cNvPr id="14" name="Segnaposto piè di pagina 11">
            <a:extLst>
              <a:ext uri="{FF2B5EF4-FFF2-40B4-BE49-F238E27FC236}">
                <a16:creationId xmlns:a16="http://schemas.microsoft.com/office/drawing/2014/main" id="{AD834C0F-AE36-5D55-0751-F80D6AC5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pic>
        <p:nvPicPr>
          <p:cNvPr id="4" name="Immagine 3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E5DB0AB7-25FF-774E-35B7-672686C57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509" y="485191"/>
            <a:ext cx="2367213" cy="1215692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0328426-8250-36E1-4AF9-645A1BA08982}"/>
              </a:ext>
            </a:extLst>
          </p:cNvPr>
          <p:cNvSpPr txBox="1"/>
          <p:nvPr/>
        </p:nvSpPr>
        <p:spPr>
          <a:xfrm>
            <a:off x="10980264" y="1638436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/>
              <a:t>v.2019</a:t>
            </a:r>
          </a:p>
        </p:txBody>
      </p:sp>
      <p:pic>
        <p:nvPicPr>
          <p:cNvPr id="6" name="Immagine 5" descr="Immagine che contiene schermata, testo, linea&#10;&#10;Descrizione generata automaticamente">
            <a:extLst>
              <a:ext uri="{FF2B5EF4-FFF2-40B4-BE49-F238E27FC236}">
                <a16:creationId xmlns:a16="http://schemas.microsoft.com/office/drawing/2014/main" id="{9789E469-198A-C3B6-130A-BF1E6F9AAC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" r="1015"/>
          <a:stretch/>
        </p:blipFill>
        <p:spPr>
          <a:xfrm>
            <a:off x="578651" y="3509961"/>
            <a:ext cx="11084351" cy="1570865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4DB0574F-7B1F-CA65-BCD3-BCAEC3E9798E}"/>
              </a:ext>
            </a:extLst>
          </p:cNvPr>
          <p:cNvSpPr/>
          <p:nvPr/>
        </p:nvSpPr>
        <p:spPr>
          <a:xfrm>
            <a:off x="1865500" y="2999245"/>
            <a:ext cx="265471" cy="283246"/>
          </a:xfrm>
          <a:prstGeom prst="ellipse">
            <a:avLst/>
          </a:prstGeom>
          <a:solidFill>
            <a:srgbClr val="4CB0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6CCB1593-4AC7-9CB4-387D-52D8A8466AAA}"/>
              </a:ext>
            </a:extLst>
          </p:cNvPr>
          <p:cNvSpPr/>
          <p:nvPr/>
        </p:nvSpPr>
        <p:spPr>
          <a:xfrm>
            <a:off x="6575153" y="2999245"/>
            <a:ext cx="265471" cy="283246"/>
          </a:xfrm>
          <a:prstGeom prst="ellipse">
            <a:avLst/>
          </a:prstGeom>
          <a:solidFill>
            <a:srgbClr val="209F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45C09E-644B-4E23-70B5-70352ECE8208}"/>
              </a:ext>
            </a:extLst>
          </p:cNvPr>
          <p:cNvSpPr txBox="1"/>
          <p:nvPr/>
        </p:nvSpPr>
        <p:spPr>
          <a:xfrm>
            <a:off x="2224379" y="2940813"/>
            <a:ext cx="2959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parallel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FE1F3C5-EF20-7EAC-15D0-BD06EF4BB819}"/>
              </a:ext>
            </a:extLst>
          </p:cNvPr>
          <p:cNvSpPr txBox="1"/>
          <p:nvPr/>
        </p:nvSpPr>
        <p:spPr>
          <a:xfrm>
            <a:off x="7017605" y="2940813"/>
            <a:ext cx="2959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With </a:t>
            </a:r>
            <a:r>
              <a:rPr lang="it-IT" sz="2000" dirty="0" err="1"/>
              <a:t>parallel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82C054D-5E4D-D7AD-3DAB-03ECC623212F}"/>
              </a:ext>
            </a:extLst>
          </p:cNvPr>
          <p:cNvSpPr txBox="1"/>
          <p:nvPr/>
        </p:nvSpPr>
        <p:spPr>
          <a:xfrm>
            <a:off x="5060372" y="2230271"/>
            <a:ext cx="250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__</a:t>
            </a:r>
            <a:r>
              <a:rPr lang="it-IT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syncthreads</a:t>
            </a:r>
            <a:r>
              <a:rPr lang="it-IT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86562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0CB507-F5DD-5DF8-D6BB-31CA9B2B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Optimizations summary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egnaposto piè di pagina 11">
            <a:extLst>
              <a:ext uri="{FF2B5EF4-FFF2-40B4-BE49-F238E27FC236}">
                <a16:creationId xmlns:a16="http://schemas.microsoft.com/office/drawing/2014/main" id="{AD834C0F-AE36-5D55-0751-F80D6AC5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3823354-E17B-0D81-CFF4-DEDBAD332C1A}"/>
              </a:ext>
            </a:extLst>
          </p:cNvPr>
          <p:cNvSpPr txBox="1"/>
          <p:nvPr/>
        </p:nvSpPr>
        <p:spPr>
          <a:xfrm>
            <a:off x="750619" y="2207766"/>
            <a:ext cx="1086272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For CPU </a:t>
            </a:r>
            <a:r>
              <a:rPr lang="it-IT" sz="2800" dirty="0" err="1"/>
              <a:t>Parallel</a:t>
            </a:r>
            <a:r>
              <a:rPr lang="it-IT" sz="2800" dirty="0"/>
              <a:t> </a:t>
            </a:r>
            <a:r>
              <a:rPr lang="it-IT" sz="2800" dirty="0" err="1"/>
              <a:t>version</a:t>
            </a:r>
            <a:r>
              <a:rPr lang="it-IT" sz="2800" dirty="0"/>
              <a:t>: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sz="2400" dirty="0"/>
              <a:t>From a </a:t>
            </a:r>
            <a:r>
              <a:rPr lang="it-IT" sz="2400" dirty="0" err="1"/>
              <a:t>dynamic</a:t>
            </a:r>
            <a:r>
              <a:rPr lang="it-IT" sz="2400" dirty="0"/>
              <a:t> list of points, to an array of points [Opt.1];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sz="2400" dirty="0"/>
              <a:t>Switching from </a:t>
            </a:r>
            <a:r>
              <a:rPr lang="it-IT" sz="2400" dirty="0" err="1"/>
              <a:t>usage</a:t>
            </a:r>
            <a:r>
              <a:rPr lang="it-IT" sz="2400" dirty="0"/>
              <a:t> of </a:t>
            </a:r>
            <a:r>
              <a:rPr lang="it-IT" sz="2400" dirty="0" err="1"/>
              <a:t>pow</a:t>
            </a:r>
            <a:r>
              <a:rPr lang="it-IT" sz="2400" dirty="0"/>
              <a:t>() </a:t>
            </a:r>
            <a:r>
              <a:rPr lang="it-IT" sz="2400" dirty="0" err="1"/>
              <a:t>function</a:t>
            </a:r>
            <a:r>
              <a:rPr lang="it-IT" sz="2400" dirty="0"/>
              <a:t>, to </a:t>
            </a:r>
            <a:r>
              <a:rPr lang="it-IT" sz="2400" dirty="0" err="1"/>
              <a:t>executing</a:t>
            </a:r>
            <a:r>
              <a:rPr lang="it-IT" sz="2400" dirty="0"/>
              <a:t> </a:t>
            </a:r>
            <a:r>
              <a:rPr lang="it-IT" sz="2400" dirty="0" err="1"/>
              <a:t>directly</a:t>
            </a:r>
            <a:r>
              <a:rPr lang="it-IT" sz="2400" dirty="0"/>
              <a:t> the </a:t>
            </a:r>
            <a:r>
              <a:rPr lang="it-IT" sz="2400" dirty="0" err="1"/>
              <a:t>square</a:t>
            </a:r>
            <a:r>
              <a:rPr lang="it-IT" sz="2400" dirty="0"/>
              <a:t> of the </a:t>
            </a:r>
            <a:r>
              <a:rPr lang="it-IT" sz="2400" dirty="0" err="1"/>
              <a:t>number</a:t>
            </a:r>
            <a:r>
              <a:rPr lang="it-IT" sz="2400" dirty="0"/>
              <a:t> (N</a:t>
            </a:r>
            <a:r>
              <a:rPr lang="it-IT" sz="2400" baseline="30000" dirty="0"/>
              <a:t>2</a:t>
            </a:r>
            <a:r>
              <a:rPr lang="it-IT" sz="2400" dirty="0"/>
              <a:t>=N X N) [Opt.2];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sz="2400" dirty="0" err="1"/>
              <a:t>Find</a:t>
            </a:r>
            <a:r>
              <a:rPr lang="it-IT" sz="2400" dirty="0"/>
              <a:t> the minimum </a:t>
            </a:r>
            <a:r>
              <a:rPr lang="it-IT" sz="2400" dirty="0" err="1"/>
              <a:t>distance</a:t>
            </a:r>
            <a:r>
              <a:rPr lang="it-IT" sz="2400" dirty="0"/>
              <a:t> </a:t>
            </a:r>
            <a:r>
              <a:rPr lang="it-IT" sz="2400" dirty="0" err="1"/>
              <a:t>between</a:t>
            </a:r>
            <a:r>
              <a:rPr lang="it-IT" sz="2400" dirty="0"/>
              <a:t> to points, </a:t>
            </a:r>
            <a:r>
              <a:rPr lang="it-IT" sz="2400" dirty="0" err="1"/>
              <a:t>without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the </a:t>
            </a:r>
            <a:r>
              <a:rPr lang="it-IT" sz="2400" dirty="0" err="1"/>
              <a:t>square</a:t>
            </a:r>
            <a:r>
              <a:rPr lang="it-IT" sz="2400" dirty="0"/>
              <a:t> root [Opt.3];</a:t>
            </a:r>
          </a:p>
          <a:p>
            <a:pPr marL="1257300" lvl="2" indent="-342900">
              <a:buFont typeface="+mj-lt"/>
              <a:buAutoNum type="arabicPeriod"/>
            </a:pPr>
            <a:endParaRPr lang="it-IT" sz="2400" dirty="0"/>
          </a:p>
          <a:p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32DF720-546C-5367-CED0-AC13B7915C62}"/>
              </a:ext>
            </a:extLst>
          </p:cNvPr>
          <p:cNvSpPr/>
          <p:nvPr/>
        </p:nvSpPr>
        <p:spPr>
          <a:xfrm>
            <a:off x="7413523" y="565679"/>
            <a:ext cx="609600" cy="1112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6CEA4B1-F4FD-C11A-0D34-41E7FA673D5D}"/>
              </a:ext>
            </a:extLst>
          </p:cNvPr>
          <p:cNvSpPr txBox="1"/>
          <p:nvPr/>
        </p:nvSpPr>
        <p:spPr>
          <a:xfrm>
            <a:off x="750617" y="4546867"/>
            <a:ext cx="108627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For GPU </a:t>
            </a:r>
            <a:r>
              <a:rPr lang="it-IT" sz="2800" dirty="0" err="1"/>
              <a:t>version</a:t>
            </a:r>
            <a:r>
              <a:rPr lang="it-IT" dirty="0"/>
              <a:t>: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sz="2400" dirty="0" err="1"/>
              <a:t>Usage</a:t>
            </a:r>
            <a:r>
              <a:rPr lang="it-IT" sz="2400" dirty="0"/>
              <a:t> of </a:t>
            </a:r>
            <a:r>
              <a:rPr lang="it-IT" sz="2400" dirty="0" err="1"/>
              <a:t>parallel</a:t>
            </a:r>
            <a:r>
              <a:rPr lang="it-IT" sz="2400" dirty="0"/>
              <a:t> </a:t>
            </a:r>
            <a:r>
              <a:rPr lang="it-IT" sz="2400" dirty="0" err="1"/>
              <a:t>tree</a:t>
            </a:r>
            <a:r>
              <a:rPr lang="it-IT" sz="2400" dirty="0"/>
              <a:t> </a:t>
            </a:r>
            <a:r>
              <a:rPr lang="it-IT" sz="2400" dirty="0" err="1"/>
              <a:t>reduction</a:t>
            </a:r>
            <a:r>
              <a:rPr lang="it-IT" sz="2400" dirty="0"/>
              <a:t> technique;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0105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E35CD94-E8B8-3EE8-32B4-3B9AE1D10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989585C4-7D26-EAE7-4797-F50AE6E37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55" y="2038052"/>
            <a:ext cx="9647789" cy="4462103"/>
          </a:xfrm>
          <a:prstGeom prst="rect">
            <a:avLst/>
          </a:prstGeom>
        </p:spPr>
      </p:pic>
      <p:sp>
        <p:nvSpPr>
          <p:cNvPr id="8" name="Segnaposto piè di pagina 11">
            <a:extLst>
              <a:ext uri="{FF2B5EF4-FFF2-40B4-BE49-F238E27FC236}">
                <a16:creationId xmlns:a16="http://schemas.microsoft.com/office/drawing/2014/main" id="{3BE548BF-D2F7-398F-9922-701AE6B8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467184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CC7B9D7-FFB2-9676-4E78-D49179F85787}"/>
              </a:ext>
            </a:extLst>
          </p:cNvPr>
          <p:cNvSpPr txBox="1"/>
          <p:nvPr/>
        </p:nvSpPr>
        <p:spPr>
          <a:xfrm>
            <a:off x="7891206" y="2162690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00B050"/>
                </a:solidFill>
              </a:rPr>
              <a:t>Speedup x309 w.r.t. first version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AA92F88-CCB8-28D4-F4C5-3E3B40ABF9A7}"/>
              </a:ext>
            </a:extLst>
          </p:cNvPr>
          <p:cNvSpPr txBox="1"/>
          <p:nvPr/>
        </p:nvSpPr>
        <p:spPr>
          <a:xfrm>
            <a:off x="7891206" y="2635578"/>
            <a:ext cx="427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B050"/>
                </a:solidFill>
              </a:rPr>
              <a:t>Speedup x7 w.r.t. best CPU version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E9A1611-F9B1-0793-B200-DB3E96708F60}"/>
              </a:ext>
            </a:extLst>
          </p:cNvPr>
          <p:cNvSpPr txBox="1"/>
          <p:nvPr/>
        </p:nvSpPr>
        <p:spPr>
          <a:xfrm>
            <a:off x="8728364" y="5308670"/>
            <a:ext cx="25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B050"/>
                </a:solidFill>
              </a:rPr>
              <a:t>TARGET ACHIEVED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8E45A097-9744-4448-2214-9C43BC2E97D4}"/>
              </a:ext>
            </a:extLst>
          </p:cNvPr>
          <p:cNvSpPr/>
          <p:nvPr/>
        </p:nvSpPr>
        <p:spPr>
          <a:xfrm>
            <a:off x="7413523" y="565679"/>
            <a:ext cx="609600" cy="1112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733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95F006D-ED1F-7878-88D3-BA954B34F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0CB507-F5DD-5DF8-D6BB-31CA9B2B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246" y="991723"/>
            <a:ext cx="10681878" cy="3174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Thank you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55078FD-0108-1F48-31ED-337DD654F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17877" y="4501201"/>
            <a:ext cx="10556246" cy="18288"/>
          </a:xfrm>
          <a:custGeom>
            <a:avLst/>
            <a:gdLst>
              <a:gd name="connsiteX0" fmla="*/ 0 w 10556246"/>
              <a:gd name="connsiteY0" fmla="*/ 18288 h 18288"/>
              <a:gd name="connsiteX1" fmla="*/ 10556246 w 10556246"/>
              <a:gd name="connsiteY1" fmla="*/ 18288 h 18288"/>
              <a:gd name="connsiteX2" fmla="*/ 10556246 w 10556246"/>
              <a:gd name="connsiteY2" fmla="*/ 0 h 18288"/>
              <a:gd name="connsiteX3" fmla="*/ 0 w 10556246"/>
              <a:gd name="connsiteY3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6246" h="18288">
                <a:moveTo>
                  <a:pt x="0" y="18288"/>
                </a:moveTo>
                <a:lnTo>
                  <a:pt x="10556246" y="18288"/>
                </a:lnTo>
                <a:lnTo>
                  <a:pt x="1055624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F06FC24-1271-EF82-C58D-1DB7482ED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104909" y="3180836"/>
            <a:ext cx="54864" cy="2628927"/>
          </a:xfrm>
          <a:custGeom>
            <a:avLst/>
            <a:gdLst>
              <a:gd name="connsiteX0" fmla="*/ 0 w 54864"/>
              <a:gd name="connsiteY0" fmla="*/ 2628927 h 2628927"/>
              <a:gd name="connsiteX1" fmla="*/ 0 w 54864"/>
              <a:gd name="connsiteY1" fmla="*/ 0 h 2628927"/>
              <a:gd name="connsiteX2" fmla="*/ 54864 w 54864"/>
              <a:gd name="connsiteY2" fmla="*/ 0 h 2628927"/>
              <a:gd name="connsiteX3" fmla="*/ 54864 w 54864"/>
              <a:gd name="connsiteY3" fmla="*/ 2628927 h 262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" h="2628927">
                <a:moveTo>
                  <a:pt x="0" y="2628927"/>
                </a:moveTo>
                <a:lnTo>
                  <a:pt x="0" y="0"/>
                </a:lnTo>
                <a:lnTo>
                  <a:pt x="54864" y="0"/>
                </a:lnTo>
                <a:lnTo>
                  <a:pt x="54864" y="26289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egnaposto piè di pagina 11">
            <a:extLst>
              <a:ext uri="{FF2B5EF4-FFF2-40B4-BE49-F238E27FC236}">
                <a16:creationId xmlns:a16="http://schemas.microsoft.com/office/drawing/2014/main" id="{2ECD8C79-2E32-A162-7252-9813F6837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</p:spTree>
    <p:extLst>
      <p:ext uri="{BB962C8B-B14F-4D97-AF65-F5344CB8AC3E}">
        <p14:creationId xmlns:p14="http://schemas.microsoft.com/office/powerpoint/2010/main" val="136816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E31BE16-7E7F-0BBD-6E22-23B3DEA82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The Algorithm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2F58A35-108A-C7CD-122B-E9651E0E2D4C}"/>
              </a:ext>
            </a:extLst>
          </p:cNvPr>
          <p:cNvSpPr txBox="1"/>
          <p:nvPr/>
        </p:nvSpPr>
        <p:spPr>
          <a:xfrm>
            <a:off x="438912" y="2512611"/>
            <a:ext cx="4832803" cy="1565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Input: 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Dataset of points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clusters K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Max # of iterations</a:t>
            </a: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BDC5EAD5-A1DC-693B-D256-4EA02DA6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3936" y="6356350"/>
            <a:ext cx="102085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9E6E7A3-B10E-14B4-B2A3-CDE85D403F4E}"/>
              </a:ext>
            </a:extLst>
          </p:cNvPr>
          <p:cNvSpPr txBox="1"/>
          <p:nvPr/>
        </p:nvSpPr>
        <p:spPr>
          <a:xfrm>
            <a:off x="438911" y="4077772"/>
            <a:ext cx="452437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Output: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A set of K points called Centroids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The membership of each point in the dataset to one of the K clusters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E0EEB5D7-A1DC-9F78-EF50-2E17C7A50A33}"/>
              </a:ext>
            </a:extLst>
          </p:cNvPr>
          <p:cNvSpPr txBox="1"/>
          <p:nvPr/>
        </p:nvSpPr>
        <p:spPr>
          <a:xfrm>
            <a:off x="6534912" y="1580118"/>
            <a:ext cx="4933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5) Repeat from 3 until </a:t>
            </a:r>
            <a:r>
              <a:rPr lang="en-US" dirty="0"/>
              <a:t>Max # of iterations</a:t>
            </a:r>
          </a:p>
          <a:p>
            <a:endParaRPr lang="it-IT" dirty="0"/>
          </a:p>
        </p:txBody>
      </p:sp>
      <p:pic>
        <p:nvPicPr>
          <p:cNvPr id="5" name="Immagine 4" descr="Immagine che contiene testo, schermata, mappa&#10;&#10;Descrizione generata automaticamente">
            <a:extLst>
              <a:ext uri="{FF2B5EF4-FFF2-40B4-BE49-F238E27FC236}">
                <a16:creationId xmlns:a16="http://schemas.microsoft.com/office/drawing/2014/main" id="{07118A59-4A24-B65B-2154-B34D44ADB7A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125" y="2062597"/>
            <a:ext cx="5997600" cy="41904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ABD2389-1FF6-F1FF-A06A-22936F215D21}"/>
              </a:ext>
            </a:extLst>
          </p:cNvPr>
          <p:cNvSpPr txBox="1"/>
          <p:nvPr/>
        </p:nvSpPr>
        <p:spPr>
          <a:xfrm>
            <a:off x="438910" y="5513815"/>
            <a:ext cx="45243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Parameters: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K=5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Max # of iterations = 10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6186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E31BE16-7E7F-0BBD-6E22-23B3DEA82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51" y="1122363"/>
            <a:ext cx="11034695" cy="2486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/>
              <a:t>The Goal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2F58A35-108A-C7CD-122B-E9651E0E2D4C}"/>
              </a:ext>
            </a:extLst>
          </p:cNvPr>
          <p:cNvSpPr txBox="1"/>
          <p:nvPr/>
        </p:nvSpPr>
        <p:spPr>
          <a:xfrm>
            <a:off x="578651" y="4723637"/>
            <a:ext cx="11034695" cy="1481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800" dirty="0"/>
              <a:t>To obtain a solution that has an execution time of maximum 5 seconds on 10M dataset points.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BDC5EAD5-A1DC-693B-D256-4EA02DA6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51" y="6356350"/>
            <a:ext cx="110346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</p:spTree>
    <p:extLst>
      <p:ext uri="{BB962C8B-B14F-4D97-AF65-F5344CB8AC3E}">
        <p14:creationId xmlns:p14="http://schemas.microsoft.com/office/powerpoint/2010/main" val="398902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BC6270-6CC2-7291-88AB-546D0E03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make it work in parallel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3D78FBD-15D9-DC79-CD39-98F8912C8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5709" y="6356350"/>
            <a:ext cx="11106701" cy="365125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University of Pisa - Computer Architecture: KMeans parallel Implementation by Carlo Pio Pace and Davide Vigna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F0A712B-FF40-0E7C-786F-8C07F1F1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58" y="2040140"/>
            <a:ext cx="1388860" cy="138886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5440A8-DA2C-6BB1-3B60-01A467E13021}"/>
              </a:ext>
            </a:extLst>
          </p:cNvPr>
          <p:cNvSpPr txBox="1"/>
          <p:nvPr/>
        </p:nvSpPr>
        <p:spPr>
          <a:xfrm>
            <a:off x="7058978" y="254990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Points</a:t>
            </a:r>
          </a:p>
        </p:txBody>
      </p:sp>
      <p:cxnSp>
        <p:nvCxnSpPr>
          <p:cNvPr id="10" name="Connettore curvo 9">
            <a:extLst>
              <a:ext uri="{FF2B5EF4-FFF2-40B4-BE49-F238E27FC236}">
                <a16:creationId xmlns:a16="http://schemas.microsoft.com/office/drawing/2014/main" id="{A7D61E5C-B6A1-30B9-1B6C-595EAE300BFA}"/>
              </a:ext>
            </a:extLst>
          </p:cNvPr>
          <p:cNvCxnSpPr>
            <a:cxnSpLocks/>
            <a:endCxn id="63" idx="0"/>
          </p:cNvCxnSpPr>
          <p:nvPr/>
        </p:nvCxnSpPr>
        <p:spPr>
          <a:xfrm rot="10800000" flipV="1">
            <a:off x="2352676" y="3020278"/>
            <a:ext cx="3650457" cy="7206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ttore curvo 17">
            <a:extLst>
              <a:ext uri="{FF2B5EF4-FFF2-40B4-BE49-F238E27FC236}">
                <a16:creationId xmlns:a16="http://schemas.microsoft.com/office/drawing/2014/main" id="{24140ADC-8362-0F60-6BF9-C15DE216E23C}"/>
              </a:ext>
            </a:extLst>
          </p:cNvPr>
          <p:cNvCxnSpPr>
            <a:cxnSpLocks/>
            <a:endCxn id="64" idx="0"/>
          </p:cNvCxnSpPr>
          <p:nvPr/>
        </p:nvCxnSpPr>
        <p:spPr>
          <a:xfrm rot="10800000" flipV="1">
            <a:off x="4210061" y="3020279"/>
            <a:ext cx="1793071" cy="72064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8F448940-ED88-30DF-7506-0FE9A24D09A4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6512719" y="3020278"/>
            <a:ext cx="1997949" cy="7206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curvo 41">
            <a:extLst>
              <a:ext uri="{FF2B5EF4-FFF2-40B4-BE49-F238E27FC236}">
                <a16:creationId xmlns:a16="http://schemas.microsoft.com/office/drawing/2014/main" id="{C3FE26A5-2C54-1451-DCEB-C3F824A62149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6512719" y="3020278"/>
            <a:ext cx="3845799" cy="7206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ttangolo 62">
            <a:extLst>
              <a:ext uri="{FF2B5EF4-FFF2-40B4-BE49-F238E27FC236}">
                <a16:creationId xmlns:a16="http://schemas.microsoft.com/office/drawing/2014/main" id="{43F9646F-B2C5-53A8-0D00-57111EA3B72F}"/>
              </a:ext>
            </a:extLst>
          </p:cNvPr>
          <p:cNvSpPr/>
          <p:nvPr/>
        </p:nvSpPr>
        <p:spPr>
          <a:xfrm>
            <a:off x="1652587" y="3740924"/>
            <a:ext cx="1400175" cy="7412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Thread</a:t>
            </a:r>
            <a:r>
              <a:rPr lang="it-IT" dirty="0">
                <a:solidFill>
                  <a:schemeClr val="tx1"/>
                </a:solidFill>
              </a:rPr>
              <a:t> 1</a:t>
            </a:r>
          </a:p>
          <a:p>
            <a:pPr algn="ctr"/>
            <a:r>
              <a:rPr lang="it-IT" sz="1000" dirty="0">
                <a:solidFill>
                  <a:schemeClr val="tx1"/>
                </a:solidFill>
              </a:rPr>
              <a:t>Assign points to clusters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0CCD5574-4BB4-2E01-F4BC-9EF6479D1528}"/>
              </a:ext>
            </a:extLst>
          </p:cNvPr>
          <p:cNvSpPr/>
          <p:nvPr/>
        </p:nvSpPr>
        <p:spPr>
          <a:xfrm>
            <a:off x="3509972" y="3740923"/>
            <a:ext cx="1400175" cy="741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Thread</a:t>
            </a:r>
            <a:r>
              <a:rPr lang="it-IT" dirty="0">
                <a:solidFill>
                  <a:schemeClr val="tx1"/>
                </a:solidFill>
              </a:rPr>
              <a:t> 2</a:t>
            </a:r>
          </a:p>
          <a:p>
            <a:pPr algn="ctr"/>
            <a:r>
              <a:rPr lang="it-IT" sz="1000" dirty="0">
                <a:solidFill>
                  <a:schemeClr val="tx1"/>
                </a:solidFill>
              </a:rPr>
              <a:t>Assign points to clusters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AF24F953-9118-3A30-A10C-FD8D9E5349BF}"/>
              </a:ext>
            </a:extLst>
          </p:cNvPr>
          <p:cNvSpPr/>
          <p:nvPr/>
        </p:nvSpPr>
        <p:spPr>
          <a:xfrm>
            <a:off x="7810580" y="3740923"/>
            <a:ext cx="1400175" cy="7206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Thread</a:t>
            </a:r>
            <a:r>
              <a:rPr lang="it-IT" dirty="0">
                <a:solidFill>
                  <a:schemeClr val="tx1"/>
                </a:solidFill>
              </a:rPr>
              <a:t> N-1</a:t>
            </a:r>
          </a:p>
          <a:p>
            <a:pPr algn="ctr"/>
            <a:r>
              <a:rPr lang="it-IT" sz="1000" dirty="0">
                <a:solidFill>
                  <a:schemeClr val="tx1"/>
                </a:solidFill>
              </a:rPr>
              <a:t>Assign points to clusters</a:t>
            </a:r>
          </a:p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50608E78-3806-928C-AB42-5300E415F122}"/>
              </a:ext>
            </a:extLst>
          </p:cNvPr>
          <p:cNvSpPr/>
          <p:nvPr/>
        </p:nvSpPr>
        <p:spPr>
          <a:xfrm>
            <a:off x="9658430" y="3740923"/>
            <a:ext cx="1400175" cy="7206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Thread</a:t>
            </a:r>
            <a:r>
              <a:rPr lang="it-IT" dirty="0">
                <a:solidFill>
                  <a:schemeClr val="tx1"/>
                </a:solidFill>
              </a:rPr>
              <a:t> N</a:t>
            </a:r>
          </a:p>
          <a:p>
            <a:pPr algn="ctr"/>
            <a:r>
              <a:rPr lang="it-IT" sz="1000" dirty="0">
                <a:solidFill>
                  <a:schemeClr val="tx1"/>
                </a:solidFill>
              </a:rPr>
              <a:t>Assign points to clusters</a:t>
            </a:r>
          </a:p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6FE5DF14-9A41-C072-77D1-DF88406F8741}"/>
              </a:ext>
            </a:extLst>
          </p:cNvPr>
          <p:cNvSpPr txBox="1"/>
          <p:nvPr/>
        </p:nvSpPr>
        <p:spPr>
          <a:xfrm>
            <a:off x="6110034" y="3854433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3F21FC7B-EC60-79BE-1FBB-54CA36E50F8A}"/>
              </a:ext>
            </a:extLst>
          </p:cNvPr>
          <p:cNvSpPr/>
          <p:nvPr/>
        </p:nvSpPr>
        <p:spPr>
          <a:xfrm>
            <a:off x="5468303" y="4971333"/>
            <a:ext cx="1614169" cy="6437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Update </a:t>
            </a:r>
            <a:r>
              <a:rPr lang="it-IT" dirty="0" err="1">
                <a:solidFill>
                  <a:schemeClr val="tx1"/>
                </a:solidFill>
              </a:rPr>
              <a:t>Centroids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94" name="Connettore curvo 93">
            <a:extLst>
              <a:ext uri="{FF2B5EF4-FFF2-40B4-BE49-F238E27FC236}">
                <a16:creationId xmlns:a16="http://schemas.microsoft.com/office/drawing/2014/main" id="{69A78019-4810-2397-B980-E76B8A7B104E}"/>
              </a:ext>
            </a:extLst>
          </p:cNvPr>
          <p:cNvCxnSpPr>
            <a:cxnSpLocks/>
            <a:stCxn id="63" idx="2"/>
            <a:endCxn id="93" idx="1"/>
          </p:cNvCxnSpPr>
          <p:nvPr/>
        </p:nvCxnSpPr>
        <p:spPr>
          <a:xfrm rot="16200000" flipH="1">
            <a:off x="3504945" y="3329873"/>
            <a:ext cx="811089" cy="311562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onnettore curvo 97">
            <a:extLst>
              <a:ext uri="{FF2B5EF4-FFF2-40B4-BE49-F238E27FC236}">
                <a16:creationId xmlns:a16="http://schemas.microsoft.com/office/drawing/2014/main" id="{F0F9B196-10FE-A2CE-D5E0-613C1F1CEC91}"/>
              </a:ext>
            </a:extLst>
          </p:cNvPr>
          <p:cNvCxnSpPr>
            <a:cxnSpLocks/>
            <a:stCxn id="64" idx="2"/>
            <a:endCxn id="93" idx="1"/>
          </p:cNvCxnSpPr>
          <p:nvPr/>
        </p:nvCxnSpPr>
        <p:spPr>
          <a:xfrm rot="16200000" flipH="1">
            <a:off x="4433636" y="4258564"/>
            <a:ext cx="811091" cy="125824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Connettore curvo 100">
            <a:extLst>
              <a:ext uri="{FF2B5EF4-FFF2-40B4-BE49-F238E27FC236}">
                <a16:creationId xmlns:a16="http://schemas.microsoft.com/office/drawing/2014/main" id="{C0597E14-3586-6C5C-01E8-DA577715B3C7}"/>
              </a:ext>
            </a:extLst>
          </p:cNvPr>
          <p:cNvCxnSpPr>
            <a:cxnSpLocks/>
            <a:stCxn id="65" idx="2"/>
            <a:endCxn id="93" idx="3"/>
          </p:cNvCxnSpPr>
          <p:nvPr/>
        </p:nvCxnSpPr>
        <p:spPr>
          <a:xfrm rot="5400000">
            <a:off x="7380734" y="4163298"/>
            <a:ext cx="831672" cy="142819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Connettore curvo 105">
            <a:extLst>
              <a:ext uri="{FF2B5EF4-FFF2-40B4-BE49-F238E27FC236}">
                <a16:creationId xmlns:a16="http://schemas.microsoft.com/office/drawing/2014/main" id="{F9CBC68F-399A-0699-6BCA-557CC669941A}"/>
              </a:ext>
            </a:extLst>
          </p:cNvPr>
          <p:cNvCxnSpPr>
            <a:cxnSpLocks/>
            <a:stCxn id="90" idx="2"/>
            <a:endCxn id="93" idx="3"/>
          </p:cNvCxnSpPr>
          <p:nvPr/>
        </p:nvCxnSpPr>
        <p:spPr>
          <a:xfrm rot="5400000">
            <a:off x="8304659" y="3239372"/>
            <a:ext cx="831673" cy="32760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Rettangolo 122">
            <a:extLst>
              <a:ext uri="{FF2B5EF4-FFF2-40B4-BE49-F238E27FC236}">
                <a16:creationId xmlns:a16="http://schemas.microsoft.com/office/drawing/2014/main" id="{4379FC93-7D56-3A60-B283-92E24B9BB8AA}"/>
              </a:ext>
            </a:extLst>
          </p:cNvPr>
          <p:cNvSpPr/>
          <p:nvPr/>
        </p:nvSpPr>
        <p:spPr>
          <a:xfrm>
            <a:off x="3591800" y="5887723"/>
            <a:ext cx="53671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NEW CLUSTERS</a:t>
            </a:r>
          </a:p>
        </p:txBody>
      </p: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FD629E85-21B4-306D-782D-D540F2F5073A}"/>
              </a:ext>
            </a:extLst>
          </p:cNvPr>
          <p:cNvCxnSpPr>
            <a:stCxn id="93" idx="2"/>
            <a:endCxn id="123" idx="0"/>
          </p:cNvCxnSpPr>
          <p:nvPr/>
        </p:nvCxnSpPr>
        <p:spPr>
          <a:xfrm>
            <a:off x="6275388" y="5615130"/>
            <a:ext cx="0" cy="2725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05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3" grpId="0" animBg="1"/>
      <p:bldP spid="64" grpId="0" animBg="1"/>
      <p:bldP spid="65" grpId="0" animBg="1"/>
      <p:bldP spid="90" grpId="0" animBg="1"/>
      <p:bldP spid="92" grpId="0"/>
      <p:bldP spid="93" grpId="0" animBg="1"/>
      <p:bldP spid="123" grpId="0"/>
    </p:bldLst>
  </p:timing>
</p:sld>
</file>

<file path=ppt/theme/theme1.xml><?xml version="1.0" encoding="utf-8"?>
<a:theme xmlns:a="http://schemas.openxmlformats.org/drawingml/2006/main" name="AccentBoxVTI">
  <a:themeElements>
    <a:clrScheme name="AnalogousFromLightSeed_2SEEDS">
      <a:dk1>
        <a:srgbClr val="000000"/>
      </a:dk1>
      <a:lt1>
        <a:srgbClr val="FFFFFF"/>
      </a:lt1>
      <a:dk2>
        <a:srgbClr val="243041"/>
      </a:dk2>
      <a:lt2>
        <a:srgbClr val="E8E7E2"/>
      </a:lt2>
      <a:accent1>
        <a:srgbClr val="7F89BA"/>
      </a:accent1>
      <a:accent2>
        <a:srgbClr val="88A8BF"/>
      </a:accent2>
      <a:accent3>
        <a:srgbClr val="A296C6"/>
      </a:accent3>
      <a:accent4>
        <a:srgbClr val="BA907F"/>
      </a:accent4>
      <a:accent5>
        <a:srgbClr val="AFA283"/>
      </a:accent5>
      <a:accent6>
        <a:srgbClr val="A1A873"/>
      </a:accent6>
      <a:hlink>
        <a:srgbClr val="8C8355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6017</TotalTime>
  <Words>3324</Words>
  <Application>Microsoft Office PowerPoint</Application>
  <PresentationFormat>Widescreen</PresentationFormat>
  <Paragraphs>579</Paragraphs>
  <Slides>67</Slides>
  <Notes>6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67</vt:i4>
      </vt:variant>
    </vt:vector>
  </HeadingPairs>
  <TitlesOfParts>
    <vt:vector size="75" baseType="lpstr">
      <vt:lpstr>Aptos</vt:lpstr>
      <vt:lpstr>Arial</vt:lpstr>
      <vt:lpstr>Calibri</vt:lpstr>
      <vt:lpstr>Cambria Math</vt:lpstr>
      <vt:lpstr>Cascadia Mono</vt:lpstr>
      <vt:lpstr>Neue Haas Grotesk Text Pro</vt:lpstr>
      <vt:lpstr>Wingdings</vt:lpstr>
      <vt:lpstr>AccentBoxVTI</vt:lpstr>
      <vt:lpstr>Presentazione standard di PowerPoint</vt:lpstr>
      <vt:lpstr>University of Pisa  Computer Architecture 2023-24</vt:lpstr>
      <vt:lpstr>The Algorithm</vt:lpstr>
      <vt:lpstr>The Algorithm</vt:lpstr>
      <vt:lpstr>The Algorithm</vt:lpstr>
      <vt:lpstr>The Algorithm</vt:lpstr>
      <vt:lpstr>The Algorithm</vt:lpstr>
      <vt:lpstr>The Goal</vt:lpstr>
      <vt:lpstr>How to make it work in parallel</vt:lpstr>
      <vt:lpstr>How to make it work in parallel</vt:lpstr>
      <vt:lpstr>Architecture used</vt:lpstr>
      <vt:lpstr>Architecture used</vt:lpstr>
      <vt:lpstr>Measuring method</vt:lpstr>
      <vt:lpstr>Measuring  method</vt:lpstr>
      <vt:lpstr>CPU time comparison</vt:lpstr>
      <vt:lpstr>Speed Up</vt:lpstr>
      <vt:lpstr>Speed Up – What’s Up?</vt:lpstr>
      <vt:lpstr>Speed Up – What’s Up?</vt:lpstr>
      <vt:lpstr>Speed Up – What’s Up?</vt:lpstr>
      <vt:lpstr>Using affinity</vt:lpstr>
      <vt:lpstr>Presentazione standard di PowerPoint</vt:lpstr>
      <vt:lpstr>Speed Up</vt:lpstr>
      <vt:lpstr>Using affinity</vt:lpstr>
      <vt:lpstr>Presentazione standard di PowerPoint</vt:lpstr>
      <vt:lpstr>Speed Up</vt:lpstr>
      <vt:lpstr>What’s the cause of this effect?</vt:lpstr>
      <vt:lpstr>How to interpret the values</vt:lpstr>
      <vt:lpstr>Speed Up</vt:lpstr>
      <vt:lpstr>Speed Up</vt:lpstr>
      <vt:lpstr>Speed Up</vt:lpstr>
      <vt:lpstr>Speed Up</vt:lpstr>
      <vt:lpstr>Speed Up</vt:lpstr>
      <vt:lpstr>Speed Up</vt:lpstr>
      <vt:lpstr>Optimizations</vt:lpstr>
      <vt:lpstr>Optimizations</vt:lpstr>
      <vt:lpstr>Optimizations</vt:lpstr>
      <vt:lpstr>Optimizations results</vt:lpstr>
      <vt:lpstr>If we use a GPU?</vt:lpstr>
      <vt:lpstr>GPU Nvidia GeForce GTX 1060</vt:lpstr>
      <vt:lpstr>GPU – Initial Version</vt:lpstr>
      <vt:lpstr>GPU – Initial Version</vt:lpstr>
      <vt:lpstr>GPU – Initial Version</vt:lpstr>
      <vt:lpstr>GPU – Initial Version</vt:lpstr>
      <vt:lpstr>GPU – Profiler</vt:lpstr>
      <vt:lpstr>GPU – Profiler</vt:lpstr>
      <vt:lpstr>GPU – Considerations</vt:lpstr>
      <vt:lpstr>GPU – Considerations</vt:lpstr>
      <vt:lpstr>GPU – Considerations</vt:lpstr>
      <vt:lpstr>GPU – Considerations</vt:lpstr>
      <vt:lpstr>GPU – Considerations</vt:lpstr>
      <vt:lpstr>Execution time comparison between Initial version and using a 2D Grid</vt:lpstr>
      <vt:lpstr>GPU – Profiler</vt:lpstr>
      <vt:lpstr>Why?</vt:lpstr>
      <vt:lpstr>Flattening !</vt:lpstr>
      <vt:lpstr>Presentazione standard di PowerPoint</vt:lpstr>
      <vt:lpstr>Comparison of execution time on 10 millions points between initial version, 2D Grid and Flattened version</vt:lpstr>
      <vt:lpstr>GPU – Optimization</vt:lpstr>
      <vt:lpstr>GPU – Optimization </vt:lpstr>
      <vt:lpstr>GPU – Optimization </vt:lpstr>
      <vt:lpstr>GPU – Optimization</vt:lpstr>
      <vt:lpstr>GPU – Optimization </vt:lpstr>
      <vt:lpstr>GPU – Optimization</vt:lpstr>
      <vt:lpstr>GPU – Optimization</vt:lpstr>
      <vt:lpstr>GPU – Optimization </vt:lpstr>
      <vt:lpstr>Optimizations summary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Pisa  Computer Architecture 2023-24</dc:title>
  <dc:creator>Davide Vigna</dc:creator>
  <cp:lastModifiedBy>Davide Vigna</cp:lastModifiedBy>
  <cp:revision>345</cp:revision>
  <dcterms:created xsi:type="dcterms:W3CDTF">2024-04-09T10:16:24Z</dcterms:created>
  <dcterms:modified xsi:type="dcterms:W3CDTF">2024-06-01T16:30:36Z</dcterms:modified>
</cp:coreProperties>
</file>